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26"/>
  </p:notesMasterIdLst>
  <p:sldIdLst>
    <p:sldId id="256" r:id="rId2"/>
    <p:sldId id="258" r:id="rId3"/>
    <p:sldId id="260" r:id="rId4"/>
    <p:sldId id="268" r:id="rId5"/>
    <p:sldId id="283" r:id="rId6"/>
    <p:sldId id="269" r:id="rId7"/>
    <p:sldId id="270" r:id="rId8"/>
    <p:sldId id="271" r:id="rId9"/>
    <p:sldId id="272" r:id="rId10"/>
    <p:sldId id="284" r:id="rId11"/>
    <p:sldId id="267" r:id="rId12"/>
    <p:sldId id="273" r:id="rId13"/>
    <p:sldId id="274" r:id="rId14"/>
    <p:sldId id="261" r:id="rId15"/>
    <p:sldId id="275" r:id="rId16"/>
    <p:sldId id="278" r:id="rId17"/>
    <p:sldId id="279" r:id="rId18"/>
    <p:sldId id="276" r:id="rId19"/>
    <p:sldId id="280" r:id="rId20"/>
    <p:sldId id="286" r:id="rId21"/>
    <p:sldId id="281" r:id="rId22"/>
    <p:sldId id="262" r:id="rId23"/>
    <p:sldId id="264" r:id="rId24"/>
    <p:sldId id="285"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F550D2-93AC-4FAD-BDEF-5596EFC04FF7}" type="datetimeFigureOut">
              <a:rPr lang="fr-FR" smtClean="0"/>
              <a:t>22/03/2018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1F4856-D5CB-4FC3-838B-2270B18D6E19}" type="slidenum">
              <a:rPr lang="fr-FR" smtClean="0"/>
              <a:t>‹N°›</a:t>
            </a:fld>
            <a:endParaRPr lang="fr-FR"/>
          </a:p>
        </p:txBody>
      </p:sp>
    </p:spTree>
    <p:extLst>
      <p:ext uri="{BB962C8B-B14F-4D97-AF65-F5344CB8AC3E}">
        <p14:creationId xmlns:p14="http://schemas.microsoft.com/office/powerpoint/2010/main" val="2100902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4790E2A-A8D6-42E1-9278-AFDEB428E6DD}" type="slidenum">
              <a:rPr lang="en-US" smtClean="0"/>
              <a:pPr/>
              <a:t>23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17FCD90-3F8F-49B3-8A49-1A7F6FDED31B}" type="datetime1">
              <a:rPr lang="fr-FR" smtClean="0"/>
              <a:t>22/03/2018</a:t>
            </a:fld>
            <a:endParaRPr lang="fr-FR"/>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
        <p:nvSpPr>
          <p:cNvPr id="6" name="Espace réservé du numéro de diapositive 5"/>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307496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EA783D1-00A7-46EC-BD6B-DA251BCED6DA}" type="datetime1">
              <a:rPr lang="fr-FR" smtClean="0"/>
              <a:t>22/03/2018</a:t>
            </a:fld>
            <a:endParaRPr lang="fr-FR"/>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
        <p:nvSpPr>
          <p:cNvPr id="6" name="Espace réservé du numéro de diapositive 5"/>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298917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12772D6-87A2-4312-B019-7ED8A0831E8D}" type="datetime1">
              <a:rPr lang="fr-FR" smtClean="0"/>
              <a:t>22/03/2018</a:t>
            </a:fld>
            <a:endParaRPr lang="fr-FR"/>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
        <p:nvSpPr>
          <p:cNvPr id="6" name="Espace réservé du numéro de diapositive 5"/>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1065197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C9F7E25-24F8-49A4-A60C-28F3EA659F7F}" type="datetime1">
              <a:rPr lang="fr-FR" smtClean="0"/>
              <a:t>22/03/2018</a:t>
            </a:fld>
            <a:endParaRPr lang="fr-FR"/>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
        <p:nvSpPr>
          <p:cNvPr id="6" name="Espace réservé du numéro de diapositive 5"/>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47862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DE787A9-9C11-425C-8BCF-9FF6B340F6D9}" type="datetime1">
              <a:rPr lang="fr-FR" smtClean="0"/>
              <a:t>22/03/2018</a:t>
            </a:fld>
            <a:endParaRPr lang="fr-FR"/>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
        <p:nvSpPr>
          <p:cNvPr id="6" name="Espace réservé du numéro de diapositive 5"/>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410688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416DA21-5469-4CD4-A542-84E438587506}" type="datetime1">
              <a:rPr lang="fr-FR" smtClean="0"/>
              <a:t>22/03/2018</a:t>
            </a:fld>
            <a:endParaRPr lang="fr-FR"/>
          </a:p>
        </p:txBody>
      </p:sp>
      <p:sp>
        <p:nvSpPr>
          <p:cNvPr id="6" name="Espace réservé du pied de page 5"/>
          <p:cNvSpPr>
            <a:spLocks noGrp="1"/>
          </p:cNvSpPr>
          <p:nvPr>
            <p:ph type="ftr" sz="quarter" idx="11"/>
          </p:nvPr>
        </p:nvSpPr>
        <p:spPr/>
        <p:txBody>
          <a:bodyPr/>
          <a:lstStyle/>
          <a:p>
            <a:r>
              <a:rPr lang="en-US" smtClean="0"/>
              <a:t>PMBFC  L Grimault 24 03 2018</a:t>
            </a:r>
            <a:endParaRPr lang="fr-FR"/>
          </a:p>
        </p:txBody>
      </p:sp>
      <p:sp>
        <p:nvSpPr>
          <p:cNvPr id="7" name="Espace réservé du numéro de diapositive 6"/>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52766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E4CFD8-FD37-481A-AB0B-37D88C117AE6}" type="datetime1">
              <a:rPr lang="fr-FR" smtClean="0"/>
              <a:t>22/03/2018</a:t>
            </a:fld>
            <a:endParaRPr lang="fr-FR"/>
          </a:p>
        </p:txBody>
      </p:sp>
      <p:sp>
        <p:nvSpPr>
          <p:cNvPr id="8" name="Espace réservé du pied de page 7"/>
          <p:cNvSpPr>
            <a:spLocks noGrp="1"/>
          </p:cNvSpPr>
          <p:nvPr>
            <p:ph type="ftr" sz="quarter" idx="11"/>
          </p:nvPr>
        </p:nvSpPr>
        <p:spPr/>
        <p:txBody>
          <a:bodyPr/>
          <a:lstStyle/>
          <a:p>
            <a:r>
              <a:rPr lang="en-US" smtClean="0"/>
              <a:t>PMBFC  L Grimault 24 03 2018</a:t>
            </a:r>
            <a:endParaRPr lang="fr-FR"/>
          </a:p>
        </p:txBody>
      </p:sp>
      <p:sp>
        <p:nvSpPr>
          <p:cNvPr id="9" name="Espace réservé du numéro de diapositive 8"/>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32285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AF88257-8C46-43E3-9C0B-A0D135EE802B}" type="datetime1">
              <a:rPr lang="fr-FR" smtClean="0"/>
              <a:t>22/03/2018</a:t>
            </a:fld>
            <a:endParaRPr lang="fr-FR"/>
          </a:p>
        </p:txBody>
      </p:sp>
      <p:sp>
        <p:nvSpPr>
          <p:cNvPr id="4" name="Espace réservé du pied de page 3"/>
          <p:cNvSpPr>
            <a:spLocks noGrp="1"/>
          </p:cNvSpPr>
          <p:nvPr>
            <p:ph type="ftr" sz="quarter" idx="11"/>
          </p:nvPr>
        </p:nvSpPr>
        <p:spPr/>
        <p:txBody>
          <a:bodyPr/>
          <a:lstStyle/>
          <a:p>
            <a:r>
              <a:rPr lang="en-US" smtClean="0"/>
              <a:t>PMBFC  L Grimault 24 03 2018</a:t>
            </a:r>
            <a:endParaRPr lang="fr-FR"/>
          </a:p>
        </p:txBody>
      </p:sp>
      <p:sp>
        <p:nvSpPr>
          <p:cNvPr id="5" name="Espace réservé du numéro de diapositive 4"/>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358191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B0C6B4-2504-415B-9ADA-2D80CE781D8D}" type="datetime1">
              <a:rPr lang="fr-FR" smtClean="0"/>
              <a:t>22/03/2018</a:t>
            </a:fld>
            <a:endParaRPr lang="fr-FR"/>
          </a:p>
        </p:txBody>
      </p:sp>
      <p:sp>
        <p:nvSpPr>
          <p:cNvPr id="3" name="Espace réservé du pied de page 2"/>
          <p:cNvSpPr>
            <a:spLocks noGrp="1"/>
          </p:cNvSpPr>
          <p:nvPr>
            <p:ph type="ftr" sz="quarter" idx="11"/>
          </p:nvPr>
        </p:nvSpPr>
        <p:spPr/>
        <p:txBody>
          <a:bodyPr/>
          <a:lstStyle/>
          <a:p>
            <a:r>
              <a:rPr lang="en-US" smtClean="0"/>
              <a:t>PMBFC  L Grimault 24 03 2018</a:t>
            </a:r>
            <a:endParaRPr lang="fr-FR"/>
          </a:p>
        </p:txBody>
      </p:sp>
      <p:sp>
        <p:nvSpPr>
          <p:cNvPr id="4" name="Espace réservé du numéro de diapositive 3"/>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99067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DB8D9A1-F3C2-4FAE-A8F7-C0BA2AA3082A}" type="datetime1">
              <a:rPr lang="fr-FR" smtClean="0"/>
              <a:t>22/03/2018</a:t>
            </a:fld>
            <a:endParaRPr lang="fr-FR"/>
          </a:p>
        </p:txBody>
      </p:sp>
      <p:sp>
        <p:nvSpPr>
          <p:cNvPr id="6" name="Espace réservé du pied de page 5"/>
          <p:cNvSpPr>
            <a:spLocks noGrp="1"/>
          </p:cNvSpPr>
          <p:nvPr>
            <p:ph type="ftr" sz="quarter" idx="11"/>
          </p:nvPr>
        </p:nvSpPr>
        <p:spPr/>
        <p:txBody>
          <a:bodyPr/>
          <a:lstStyle/>
          <a:p>
            <a:r>
              <a:rPr lang="en-US" smtClean="0"/>
              <a:t>PMBFC  L Grimault 24 03 2018</a:t>
            </a:r>
            <a:endParaRPr lang="fr-FR"/>
          </a:p>
        </p:txBody>
      </p:sp>
      <p:sp>
        <p:nvSpPr>
          <p:cNvPr id="7" name="Espace réservé du numéro de diapositive 6"/>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874941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B7A5F1-977A-4195-996D-35EFFA0F8504}" type="datetime1">
              <a:rPr lang="fr-FR" smtClean="0"/>
              <a:t>22/03/2018</a:t>
            </a:fld>
            <a:endParaRPr lang="fr-FR"/>
          </a:p>
        </p:txBody>
      </p:sp>
      <p:sp>
        <p:nvSpPr>
          <p:cNvPr id="6" name="Espace réservé du pied de page 5"/>
          <p:cNvSpPr>
            <a:spLocks noGrp="1"/>
          </p:cNvSpPr>
          <p:nvPr>
            <p:ph type="ftr" sz="quarter" idx="11"/>
          </p:nvPr>
        </p:nvSpPr>
        <p:spPr/>
        <p:txBody>
          <a:bodyPr/>
          <a:lstStyle/>
          <a:p>
            <a:r>
              <a:rPr lang="en-US" smtClean="0"/>
              <a:t>PMBFC  L Grimault 24 03 2018</a:t>
            </a:r>
            <a:endParaRPr lang="fr-FR"/>
          </a:p>
        </p:txBody>
      </p:sp>
      <p:sp>
        <p:nvSpPr>
          <p:cNvPr id="7" name="Espace réservé du numéro de diapositive 6"/>
          <p:cNvSpPr>
            <a:spLocks noGrp="1"/>
          </p:cNvSpPr>
          <p:nvPr>
            <p:ph type="sldNum" sz="quarter" idx="12"/>
          </p:nvPr>
        </p:nvSpPr>
        <p:spPr/>
        <p:txBody>
          <a:bodyPr/>
          <a:lstStyle/>
          <a:p>
            <a:fld id="{D5A20247-FA97-42D1-8465-030FFEAE2018}" type="slidenum">
              <a:rPr lang="fr-FR" smtClean="0"/>
              <a:t>‹N°›</a:t>
            </a:fld>
            <a:endParaRPr lang="fr-FR"/>
          </a:p>
        </p:txBody>
      </p:sp>
    </p:spTree>
    <p:extLst>
      <p:ext uri="{BB962C8B-B14F-4D97-AF65-F5344CB8AC3E}">
        <p14:creationId xmlns:p14="http://schemas.microsoft.com/office/powerpoint/2010/main" val="427488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FD489-92A5-4610-AD30-F72423EF4C60}" type="datetime1">
              <a:rPr lang="fr-FR" smtClean="0"/>
              <a:t>22/03/2018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PMBFC  L Grimault 24 03 2018</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20247-FA97-42D1-8465-030FFEAE2018}" type="slidenum">
              <a:rPr lang="fr-FR" smtClean="0"/>
              <a:t>‹N°›</a:t>
            </a:fld>
            <a:endParaRPr lang="fr-FR"/>
          </a:p>
        </p:txBody>
      </p:sp>
    </p:spTree>
    <p:extLst>
      <p:ext uri="{BB962C8B-B14F-4D97-AF65-F5344CB8AC3E}">
        <p14:creationId xmlns:p14="http://schemas.microsoft.com/office/powerpoint/2010/main" val="379379167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68760"/>
            <a:ext cx="8229600" cy="1944216"/>
          </a:xfrm>
        </p:spPr>
        <p:txBody>
          <a:bodyPr/>
          <a:lstStyle/>
          <a:p>
            <a:r>
              <a:rPr lang="fr-FR" dirty="0" smtClean="0"/>
              <a:t>LA GOUTTE en pratique</a:t>
            </a:r>
            <a:endParaRPr lang="fr-FR" dirty="0"/>
          </a:p>
        </p:txBody>
      </p:sp>
      <p:sp>
        <p:nvSpPr>
          <p:cNvPr id="5" name="Espace réservé du contenu 4"/>
          <p:cNvSpPr>
            <a:spLocks noGrp="1"/>
          </p:cNvSpPr>
          <p:nvPr>
            <p:ph idx="1"/>
          </p:nvPr>
        </p:nvSpPr>
        <p:spPr>
          <a:xfrm>
            <a:off x="323528" y="3573015"/>
            <a:ext cx="8363272" cy="1656185"/>
          </a:xfrm>
        </p:spPr>
        <p:txBody>
          <a:bodyPr/>
          <a:lstStyle/>
          <a:p>
            <a:pPr marL="0" indent="0">
              <a:buNone/>
            </a:pPr>
            <a:r>
              <a:rPr lang="fr-FR" dirty="0"/>
              <a:t> </a:t>
            </a:r>
            <a:r>
              <a:rPr lang="fr-FR" dirty="0" smtClean="0"/>
              <a:t>                  BEAUNE   Samedi 24 mars 2018 Printemps Médical de Bourgogne Franche-Comté</a:t>
            </a:r>
          </a:p>
        </p:txBody>
      </p:sp>
      <p:sp>
        <p:nvSpPr>
          <p:cNvPr id="4" name="Espace réservé du pied de page 3"/>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14204306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467544" y="620688"/>
            <a:ext cx="8229600" cy="1714202"/>
          </a:xfrm>
        </p:spPr>
        <p:txBody>
          <a:bodyPr/>
          <a:lstStyle/>
          <a:p>
            <a:r>
              <a:rPr lang="fr-FR" dirty="0" smtClean="0"/>
              <a:t>Autres traitements des crises</a:t>
            </a:r>
            <a:endParaRPr lang="fr-FR" dirty="0"/>
          </a:p>
        </p:txBody>
      </p:sp>
      <p:sp>
        <p:nvSpPr>
          <p:cNvPr id="3" name="Espace réservé du contenu 2"/>
          <p:cNvSpPr>
            <a:spLocks noGrp="1"/>
          </p:cNvSpPr>
          <p:nvPr>
            <p:ph idx="1"/>
          </p:nvPr>
        </p:nvSpPr>
        <p:spPr>
          <a:xfrm>
            <a:off x="457200" y="2348880"/>
            <a:ext cx="8229600" cy="3777283"/>
          </a:xfrm>
        </p:spPr>
        <p:txBody>
          <a:bodyPr/>
          <a:lstStyle/>
          <a:p>
            <a:r>
              <a:rPr lang="fr-FR" dirty="0"/>
              <a:t>AINS</a:t>
            </a:r>
          </a:p>
          <a:p>
            <a:r>
              <a:rPr lang="fr-FR" dirty="0"/>
              <a:t>Corticoïdes: 30 à 35 </a:t>
            </a:r>
            <a:r>
              <a:rPr lang="fr-FR" dirty="0" smtClean="0"/>
              <a:t>mg/J pendant </a:t>
            </a:r>
            <a:r>
              <a:rPr lang="fr-FR" dirty="0"/>
              <a:t>3 à 5 jours</a:t>
            </a:r>
          </a:p>
          <a:p>
            <a:r>
              <a:rPr lang="fr-FR" dirty="0"/>
              <a:t>Infiltration </a:t>
            </a:r>
            <a:r>
              <a:rPr lang="fr-FR" dirty="0" smtClean="0"/>
              <a:t>intra articulaire de corticoïdes </a:t>
            </a:r>
            <a:endParaRPr lang="fr-FR" dirty="0"/>
          </a:p>
          <a:p>
            <a:r>
              <a:rPr lang="fr-FR" dirty="0" smtClean="0"/>
              <a:t>Dans les formes difficiles, à l’</a:t>
            </a:r>
            <a:r>
              <a:rPr lang="fr-FR" dirty="0" err="1" smtClean="0"/>
              <a:t>hopital</a:t>
            </a:r>
            <a:r>
              <a:rPr lang="fr-FR" dirty="0" smtClean="0"/>
              <a:t>,  </a:t>
            </a:r>
            <a:r>
              <a:rPr lang="fr-FR" dirty="0" smtClean="0">
                <a:solidFill>
                  <a:srgbClr val="FF0000"/>
                </a:solidFill>
              </a:rPr>
              <a:t>hors AMM</a:t>
            </a:r>
            <a:r>
              <a:rPr lang="fr-FR" dirty="0" smtClean="0"/>
              <a:t>:  </a:t>
            </a:r>
            <a:r>
              <a:rPr lang="fr-FR" dirty="0" err="1" smtClean="0"/>
              <a:t>Ac</a:t>
            </a:r>
            <a:r>
              <a:rPr lang="fr-FR" dirty="0" smtClean="0"/>
              <a:t> anti IL1 </a:t>
            </a:r>
            <a:r>
              <a:rPr lang="fr-FR" dirty="0" err="1" smtClean="0"/>
              <a:t>anakinra</a:t>
            </a:r>
            <a:r>
              <a:rPr lang="fr-FR" dirty="0" smtClean="0"/>
              <a:t> (</a:t>
            </a:r>
            <a:r>
              <a:rPr lang="fr-FR" dirty="0" err="1" smtClean="0"/>
              <a:t>kineret</a:t>
            </a:r>
            <a:r>
              <a:rPr lang="fr-FR" dirty="0" smtClean="0"/>
              <a:t>),  </a:t>
            </a:r>
            <a:r>
              <a:rPr lang="fr-FR" dirty="0" err="1" smtClean="0"/>
              <a:t>canakinumab</a:t>
            </a:r>
            <a:r>
              <a:rPr lang="fr-FR" dirty="0" smtClean="0"/>
              <a:t> à l’essai</a:t>
            </a:r>
            <a:endParaRPr lang="fr-FR" dirty="0"/>
          </a:p>
        </p:txBody>
      </p:sp>
      <p:sp>
        <p:nvSpPr>
          <p:cNvPr id="2" name="Espace réservé du pied de page 1"/>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193878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229600" cy="1656184"/>
          </a:xfrm>
        </p:spPr>
        <p:txBody>
          <a:bodyPr>
            <a:normAutofit/>
          </a:bodyPr>
          <a:lstStyle/>
          <a:p>
            <a:r>
              <a:rPr lang="fr-FR" b="1" dirty="0" smtClean="0"/>
              <a:t>Surtout traitement de fond  = Traitement </a:t>
            </a:r>
            <a:r>
              <a:rPr lang="fr-FR" b="1" dirty="0" err="1" smtClean="0"/>
              <a:t>Hypouricémiant</a:t>
            </a:r>
            <a:endParaRPr lang="fr-FR" b="1" dirty="0"/>
          </a:p>
        </p:txBody>
      </p:sp>
      <p:sp>
        <p:nvSpPr>
          <p:cNvPr id="3" name="Espace réservé du contenu 2"/>
          <p:cNvSpPr>
            <a:spLocks noGrp="1"/>
          </p:cNvSpPr>
          <p:nvPr>
            <p:ph idx="1"/>
          </p:nvPr>
        </p:nvSpPr>
        <p:spPr>
          <a:xfrm>
            <a:off x="457200" y="2564904"/>
            <a:ext cx="8229600" cy="3240360"/>
          </a:xfrm>
        </p:spPr>
        <p:txBody>
          <a:bodyPr>
            <a:normAutofit fontScale="92500" lnSpcReduction="10000"/>
          </a:bodyPr>
          <a:lstStyle/>
          <a:p>
            <a:r>
              <a:rPr lang="fr-FR" dirty="0" smtClean="0"/>
              <a:t>Indiqué:  si crises récidivantes, tophus, arthropathie </a:t>
            </a:r>
            <a:r>
              <a:rPr lang="fr-FR" dirty="0" err="1" smtClean="0"/>
              <a:t>uratique</a:t>
            </a:r>
            <a:r>
              <a:rPr lang="fr-FR" dirty="0" smtClean="0"/>
              <a:t>, lithiase rénale </a:t>
            </a:r>
            <a:r>
              <a:rPr lang="fr-FR" dirty="0" err="1" smtClean="0"/>
              <a:t>uratique</a:t>
            </a:r>
            <a:endParaRPr lang="fr-FR" dirty="0" smtClean="0"/>
          </a:p>
          <a:p>
            <a:pPr marL="0" indent="0">
              <a:buNone/>
            </a:pPr>
            <a:r>
              <a:rPr lang="fr-FR" dirty="0" smtClean="0"/>
              <a:t>           </a:t>
            </a:r>
          </a:p>
          <a:p>
            <a:r>
              <a:rPr lang="fr-FR" dirty="0" smtClean="0"/>
              <a:t>Indiqué dès la première crise si sujet jeune (avant 40 ans), si uricémie sup à 480 </a:t>
            </a:r>
            <a:r>
              <a:rPr lang="fr-FR" dirty="0" err="1" smtClean="0"/>
              <a:t>micmol</a:t>
            </a:r>
            <a:r>
              <a:rPr lang="fr-FR" dirty="0" smtClean="0"/>
              <a:t> (80 mg), ou si comorbidités: </a:t>
            </a:r>
            <a:r>
              <a:rPr lang="fr-FR" dirty="0" err="1" smtClean="0"/>
              <a:t>insuf</a:t>
            </a:r>
            <a:r>
              <a:rPr lang="fr-FR" dirty="0" smtClean="0"/>
              <a:t> rénale – </a:t>
            </a:r>
            <a:r>
              <a:rPr lang="fr-FR" dirty="0" err="1" smtClean="0"/>
              <a:t>insuf</a:t>
            </a:r>
            <a:r>
              <a:rPr lang="fr-FR" dirty="0" smtClean="0"/>
              <a:t> cardiaque –  </a:t>
            </a:r>
            <a:r>
              <a:rPr lang="fr-FR" dirty="0" err="1" smtClean="0"/>
              <a:t>insuf</a:t>
            </a:r>
            <a:r>
              <a:rPr lang="fr-FR" dirty="0" smtClean="0"/>
              <a:t> coronarienne - HTA</a:t>
            </a:r>
          </a:p>
          <a:p>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376833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4294967295"/>
          </p:nvPr>
        </p:nvSpPr>
        <p:spPr>
          <a:xfrm>
            <a:off x="611560" y="1268760"/>
            <a:ext cx="8532440" cy="4968552"/>
          </a:xfrm>
        </p:spPr>
        <p:txBody>
          <a:bodyPr>
            <a:normAutofit lnSpcReduction="10000"/>
          </a:bodyPr>
          <a:lstStyle/>
          <a:p>
            <a:r>
              <a:rPr lang="fr-FR" dirty="0" smtClean="0"/>
              <a:t>Faible dose puis augmenter progressivement</a:t>
            </a:r>
          </a:p>
          <a:p>
            <a:pPr lvl="0"/>
            <a:r>
              <a:rPr lang="fr-FR" sz="3000" dirty="0">
                <a:solidFill>
                  <a:prstClr val="black"/>
                </a:solidFill>
              </a:rPr>
              <a:t>Traitement ciblé:</a:t>
            </a:r>
          </a:p>
          <a:p>
            <a:pPr marL="0" lvl="0" indent="0">
              <a:buNone/>
            </a:pPr>
            <a:r>
              <a:rPr lang="fr-FR" sz="3300" dirty="0">
                <a:solidFill>
                  <a:srgbClr val="FF0000"/>
                </a:solidFill>
              </a:rPr>
              <a:t>      </a:t>
            </a:r>
            <a:r>
              <a:rPr lang="fr-FR" sz="3000" dirty="0">
                <a:solidFill>
                  <a:srgbClr val="FF0000"/>
                </a:solidFill>
              </a:rPr>
              <a:t>Objectif: 360 </a:t>
            </a:r>
            <a:r>
              <a:rPr lang="fr-FR" sz="3000" dirty="0" err="1">
                <a:solidFill>
                  <a:srgbClr val="FF0000"/>
                </a:solidFill>
              </a:rPr>
              <a:t>micmol</a:t>
            </a:r>
            <a:r>
              <a:rPr lang="fr-FR" sz="3000" dirty="0">
                <a:solidFill>
                  <a:srgbClr val="FF0000"/>
                </a:solidFill>
              </a:rPr>
              <a:t> (60 mg)</a:t>
            </a:r>
          </a:p>
          <a:p>
            <a:pPr marL="0" lvl="0" indent="0">
              <a:buNone/>
            </a:pPr>
            <a:r>
              <a:rPr lang="fr-FR" sz="3000" dirty="0">
                <a:solidFill>
                  <a:srgbClr val="FF0000"/>
                </a:solidFill>
              </a:rPr>
              <a:t>                       300 </a:t>
            </a:r>
            <a:r>
              <a:rPr lang="fr-FR" sz="3000" dirty="0" err="1">
                <a:solidFill>
                  <a:srgbClr val="FF0000"/>
                </a:solidFill>
              </a:rPr>
              <a:t>micmol</a:t>
            </a:r>
            <a:r>
              <a:rPr lang="fr-FR" sz="3000" dirty="0">
                <a:solidFill>
                  <a:srgbClr val="FF0000"/>
                </a:solidFill>
              </a:rPr>
              <a:t> (50 mg) </a:t>
            </a:r>
            <a:r>
              <a:rPr lang="fr-FR" sz="3000" dirty="0">
                <a:solidFill>
                  <a:prstClr val="black"/>
                </a:solidFill>
              </a:rPr>
              <a:t>dans les  gouttes </a:t>
            </a:r>
            <a:r>
              <a:rPr lang="fr-FR" sz="3000" dirty="0" smtClean="0">
                <a:solidFill>
                  <a:prstClr val="black"/>
                </a:solidFill>
              </a:rPr>
              <a:t>  sévères  avec </a:t>
            </a:r>
            <a:r>
              <a:rPr lang="fr-FR" sz="3000" dirty="0">
                <a:solidFill>
                  <a:prstClr val="black"/>
                </a:solidFill>
              </a:rPr>
              <a:t>tophus ou arthropathies </a:t>
            </a:r>
            <a:r>
              <a:rPr lang="fr-FR" sz="3000" dirty="0" err="1">
                <a:solidFill>
                  <a:prstClr val="black"/>
                </a:solidFill>
              </a:rPr>
              <a:t>uratiques</a:t>
            </a:r>
            <a:endParaRPr lang="fr-FR" sz="3000" dirty="0">
              <a:solidFill>
                <a:prstClr val="black"/>
              </a:solidFill>
            </a:endParaRPr>
          </a:p>
          <a:p>
            <a:endParaRPr lang="fr-FR" dirty="0" smtClean="0"/>
          </a:p>
          <a:p>
            <a:r>
              <a:rPr lang="fr-FR" dirty="0" smtClean="0"/>
              <a:t>Uricémie à vérifier régulièrement, au long cours</a:t>
            </a:r>
          </a:p>
          <a:p>
            <a:pPr marL="0" indent="0">
              <a:buNone/>
            </a:pPr>
            <a:endParaRPr lang="fr-FR" dirty="0" smtClean="0"/>
          </a:p>
          <a:p>
            <a:pPr marL="0" indent="0">
              <a:buNone/>
            </a:pPr>
            <a:r>
              <a:rPr lang="fr-FR" dirty="0" smtClean="0"/>
              <a:t>      </a:t>
            </a:r>
            <a:endParaRPr lang="fr-FR" u="sng" dirty="0"/>
          </a:p>
        </p:txBody>
      </p:sp>
      <p:sp>
        <p:nvSpPr>
          <p:cNvPr id="3" name="Espace réservé du pied de page 2"/>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563497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395536" y="1196753"/>
            <a:ext cx="8748464" cy="4752528"/>
          </a:xfrm>
        </p:spPr>
        <p:txBody>
          <a:bodyPr>
            <a:normAutofit lnSpcReduction="10000"/>
          </a:bodyPr>
          <a:lstStyle/>
          <a:p>
            <a:r>
              <a:rPr lang="fr-FR" dirty="0" smtClean="0"/>
              <a:t>En France 65% des goutteux ne sont pas à l’uricémie cible</a:t>
            </a:r>
          </a:p>
          <a:p>
            <a:r>
              <a:rPr lang="fr-FR" dirty="0"/>
              <a:t>Allopurinol = traitement de référence chez les patients sans insuffisance rénale et non </a:t>
            </a:r>
            <a:r>
              <a:rPr lang="fr-FR" dirty="0" smtClean="0"/>
              <a:t>allergique</a:t>
            </a:r>
          </a:p>
          <a:p>
            <a:r>
              <a:rPr lang="fr-FR" dirty="0" smtClean="0"/>
              <a:t>Les infirmières  avec l’ éducation thérapeutique </a:t>
            </a:r>
            <a:r>
              <a:rPr lang="fr-FR" dirty="0"/>
              <a:t>font </a:t>
            </a:r>
            <a:r>
              <a:rPr lang="fr-FR" dirty="0" smtClean="0"/>
              <a:t>mieux que les médecins!</a:t>
            </a:r>
          </a:p>
          <a:p>
            <a:r>
              <a:rPr lang="fr-FR" dirty="0" smtClean="0"/>
              <a:t>Étude britannique sur 517 goutteux pendant  2 ans (Mike Doherty)</a:t>
            </a:r>
          </a:p>
          <a:p>
            <a:endParaRPr lang="fr-FR" dirty="0" smtClean="0"/>
          </a:p>
          <a:p>
            <a:endParaRPr lang="fr-FR" dirty="0"/>
          </a:p>
        </p:txBody>
      </p:sp>
      <p:sp>
        <p:nvSpPr>
          <p:cNvPr id="4" name="Espace réservé du pied de page 3"/>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728147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7152" y="395219"/>
            <a:ext cx="8229600" cy="1143000"/>
          </a:xfrm>
        </p:spPr>
        <p:txBody>
          <a:bodyPr>
            <a:normAutofit fontScale="90000"/>
          </a:bodyPr>
          <a:lstStyle/>
          <a:p>
            <a:r>
              <a:rPr lang="fr-FR" dirty="0" smtClean="0"/>
              <a:t>Résultats à 2 ans: deux modes de PEC</a:t>
            </a:r>
            <a:endParaRPr lang="fr-FR" dirty="0"/>
          </a:p>
        </p:txBody>
      </p:sp>
      <p:sp>
        <p:nvSpPr>
          <p:cNvPr id="4" name="Espace réservé du texte 3"/>
          <p:cNvSpPr>
            <a:spLocks noGrp="1"/>
          </p:cNvSpPr>
          <p:nvPr>
            <p:ph type="body" idx="1"/>
          </p:nvPr>
        </p:nvSpPr>
        <p:spPr>
          <a:xfrm>
            <a:off x="457200" y="1196753"/>
            <a:ext cx="4474840" cy="648072"/>
          </a:xfrm>
        </p:spPr>
        <p:txBody>
          <a:bodyPr>
            <a:normAutofit/>
          </a:bodyPr>
          <a:lstStyle/>
          <a:p>
            <a:r>
              <a:rPr lang="fr-FR" dirty="0" smtClean="0"/>
              <a:t>                 Groupe </a:t>
            </a:r>
            <a:r>
              <a:rPr lang="fr-FR" dirty="0" err="1" smtClean="0"/>
              <a:t>éduc</a:t>
            </a:r>
            <a:r>
              <a:rPr lang="fr-FR" dirty="0" smtClean="0"/>
              <a:t> th  </a:t>
            </a:r>
            <a:r>
              <a:rPr lang="fr-FR" dirty="0" err="1" smtClean="0"/>
              <a:t>infirm</a:t>
            </a:r>
            <a:endParaRPr lang="fr-FR" dirty="0"/>
          </a:p>
        </p:txBody>
      </p:sp>
      <p:sp>
        <p:nvSpPr>
          <p:cNvPr id="5" name="Espace réservé du contenu 4"/>
          <p:cNvSpPr>
            <a:spLocks noGrp="1"/>
          </p:cNvSpPr>
          <p:nvPr>
            <p:ph sz="half" idx="2"/>
          </p:nvPr>
        </p:nvSpPr>
        <p:spPr>
          <a:xfrm>
            <a:off x="457200" y="2174875"/>
            <a:ext cx="4330824" cy="3951288"/>
          </a:xfrm>
        </p:spPr>
        <p:txBody>
          <a:bodyPr>
            <a:normAutofit lnSpcReduction="10000"/>
          </a:bodyPr>
          <a:lstStyle/>
          <a:p>
            <a:pPr marL="0" indent="0">
              <a:buNone/>
            </a:pPr>
            <a:r>
              <a:rPr lang="fr-FR" dirty="0" smtClean="0"/>
              <a:t>Uricémie </a:t>
            </a:r>
            <a:r>
              <a:rPr lang="fr-FR" dirty="0" err="1" smtClean="0"/>
              <a:t>moy</a:t>
            </a:r>
            <a:r>
              <a:rPr lang="fr-FR" dirty="0" smtClean="0"/>
              <a:t>:                     261,1</a:t>
            </a:r>
          </a:p>
          <a:p>
            <a:pPr marL="0" indent="0">
              <a:buNone/>
            </a:pPr>
            <a:r>
              <a:rPr lang="fr-FR" dirty="0" smtClean="0"/>
              <a:t>Uricémie </a:t>
            </a:r>
            <a:r>
              <a:rPr lang="fr-FR" dirty="0" err="1" smtClean="0"/>
              <a:t>inf</a:t>
            </a:r>
            <a:r>
              <a:rPr lang="fr-FR" dirty="0" smtClean="0"/>
              <a:t> à 360               </a:t>
            </a:r>
            <a:r>
              <a:rPr lang="fr-FR" dirty="0" smtClean="0">
                <a:solidFill>
                  <a:srgbClr val="FF0000"/>
                </a:solidFill>
              </a:rPr>
              <a:t>91,4%</a:t>
            </a:r>
          </a:p>
          <a:p>
            <a:pPr marL="0" indent="0">
              <a:buNone/>
            </a:pPr>
            <a:r>
              <a:rPr lang="fr-FR" dirty="0" smtClean="0"/>
              <a:t>THU:                                       95,3%</a:t>
            </a:r>
          </a:p>
          <a:p>
            <a:pPr marL="0" indent="0">
              <a:buNone/>
            </a:pPr>
            <a:r>
              <a:rPr lang="fr-FR" dirty="0" smtClean="0"/>
              <a:t>Allopurinol:                           84,4%</a:t>
            </a:r>
          </a:p>
          <a:p>
            <a:pPr marL="0" indent="0">
              <a:buNone/>
            </a:pPr>
            <a:r>
              <a:rPr lang="fr-FR" dirty="0" smtClean="0"/>
              <a:t>Dose moyenne </a:t>
            </a:r>
            <a:r>
              <a:rPr lang="fr-FR" dirty="0" err="1" smtClean="0"/>
              <a:t>Allop</a:t>
            </a:r>
            <a:r>
              <a:rPr lang="fr-FR" dirty="0" smtClean="0"/>
              <a:t>:        463 mg</a:t>
            </a:r>
          </a:p>
          <a:p>
            <a:pPr marL="0" indent="0">
              <a:buNone/>
            </a:pPr>
            <a:r>
              <a:rPr lang="fr-FR" dirty="0" err="1" smtClean="0"/>
              <a:t>Fébuxostat</a:t>
            </a:r>
            <a:r>
              <a:rPr lang="fr-FR" dirty="0" smtClean="0"/>
              <a:t> :                          14%</a:t>
            </a:r>
          </a:p>
          <a:p>
            <a:pPr marL="0" indent="0">
              <a:buNone/>
            </a:pPr>
            <a:r>
              <a:rPr lang="fr-FR" dirty="0" smtClean="0"/>
              <a:t>Dose moyenne </a:t>
            </a:r>
            <a:r>
              <a:rPr lang="fr-FR" dirty="0" err="1" smtClean="0"/>
              <a:t>Fébu</a:t>
            </a:r>
            <a:r>
              <a:rPr lang="fr-FR" dirty="0" smtClean="0"/>
              <a:t>:          92 mg</a:t>
            </a:r>
          </a:p>
          <a:p>
            <a:pPr marL="0" indent="0">
              <a:buNone/>
            </a:pPr>
            <a:r>
              <a:rPr lang="fr-FR" dirty="0" smtClean="0"/>
              <a:t>Tophus:                                  3,5%</a:t>
            </a:r>
          </a:p>
          <a:p>
            <a:pPr marL="0" indent="0">
              <a:buNone/>
            </a:pPr>
            <a:r>
              <a:rPr lang="fr-FR" dirty="0" smtClean="0"/>
              <a:t>Nb de crises 2è année:        0,77</a:t>
            </a:r>
          </a:p>
          <a:p>
            <a:pPr marL="0" indent="0">
              <a:buNone/>
            </a:pPr>
            <a:endParaRPr lang="fr-FR" dirty="0"/>
          </a:p>
        </p:txBody>
      </p:sp>
      <p:sp>
        <p:nvSpPr>
          <p:cNvPr id="6" name="Espace réservé du texte 5"/>
          <p:cNvSpPr>
            <a:spLocks noGrp="1"/>
          </p:cNvSpPr>
          <p:nvPr>
            <p:ph type="body" sz="quarter" idx="3"/>
          </p:nvPr>
        </p:nvSpPr>
        <p:spPr>
          <a:xfrm>
            <a:off x="4645025" y="1268761"/>
            <a:ext cx="4247455" cy="576064"/>
          </a:xfrm>
        </p:spPr>
        <p:txBody>
          <a:bodyPr>
            <a:normAutofit/>
          </a:bodyPr>
          <a:lstStyle/>
          <a:p>
            <a:r>
              <a:rPr lang="fr-FR" dirty="0" smtClean="0"/>
              <a:t>               Groupe classique </a:t>
            </a:r>
            <a:r>
              <a:rPr lang="fr-FR" dirty="0" err="1" smtClean="0"/>
              <a:t>Méde</a:t>
            </a:r>
            <a:endParaRPr lang="fr-FR" dirty="0"/>
          </a:p>
        </p:txBody>
      </p:sp>
      <p:sp>
        <p:nvSpPr>
          <p:cNvPr id="7" name="Espace réservé du contenu 6"/>
          <p:cNvSpPr>
            <a:spLocks noGrp="1"/>
          </p:cNvSpPr>
          <p:nvPr>
            <p:ph sz="quarter" idx="4"/>
          </p:nvPr>
        </p:nvSpPr>
        <p:spPr>
          <a:xfrm>
            <a:off x="5292080" y="2204863"/>
            <a:ext cx="3394720" cy="3921299"/>
          </a:xfrm>
        </p:spPr>
        <p:txBody>
          <a:bodyPr>
            <a:normAutofit lnSpcReduction="10000"/>
          </a:bodyPr>
          <a:lstStyle/>
          <a:p>
            <a:pPr marL="0" indent="0">
              <a:buNone/>
            </a:pPr>
            <a:r>
              <a:rPr lang="fr-FR" dirty="0" smtClean="0"/>
              <a:t>                   427,9</a:t>
            </a:r>
          </a:p>
          <a:p>
            <a:pPr marL="0" indent="0">
              <a:buNone/>
            </a:pPr>
            <a:r>
              <a:rPr lang="fr-FR" dirty="0"/>
              <a:t> </a:t>
            </a:r>
            <a:r>
              <a:rPr lang="fr-FR" dirty="0" smtClean="0"/>
              <a:t>                  </a:t>
            </a:r>
            <a:r>
              <a:rPr lang="fr-FR" dirty="0" smtClean="0">
                <a:solidFill>
                  <a:srgbClr val="FF0000"/>
                </a:solidFill>
              </a:rPr>
              <a:t>26,3%</a:t>
            </a:r>
          </a:p>
          <a:p>
            <a:pPr marL="0" indent="0">
              <a:buNone/>
            </a:pPr>
            <a:r>
              <a:rPr lang="fr-FR" dirty="0"/>
              <a:t> </a:t>
            </a:r>
            <a:r>
              <a:rPr lang="fr-FR" dirty="0" smtClean="0"/>
              <a:t>                   50,4%</a:t>
            </a:r>
          </a:p>
          <a:p>
            <a:pPr marL="0" indent="0">
              <a:buNone/>
            </a:pPr>
            <a:r>
              <a:rPr lang="fr-FR" dirty="0"/>
              <a:t> </a:t>
            </a:r>
            <a:r>
              <a:rPr lang="fr-FR" dirty="0" smtClean="0"/>
              <a:t>                   96,2%</a:t>
            </a:r>
          </a:p>
          <a:p>
            <a:pPr marL="0" indent="0">
              <a:buNone/>
            </a:pPr>
            <a:r>
              <a:rPr lang="fr-FR" dirty="0"/>
              <a:t> </a:t>
            </a:r>
            <a:r>
              <a:rPr lang="fr-FR" dirty="0" smtClean="0"/>
              <a:t>                   228 mg</a:t>
            </a:r>
          </a:p>
          <a:p>
            <a:pPr marL="0" indent="0">
              <a:buNone/>
            </a:pPr>
            <a:r>
              <a:rPr lang="fr-FR" dirty="0"/>
              <a:t> </a:t>
            </a:r>
            <a:r>
              <a:rPr lang="fr-FR" dirty="0" smtClean="0"/>
              <a:t>                   3%  </a:t>
            </a:r>
          </a:p>
          <a:p>
            <a:pPr marL="0" indent="0">
              <a:buNone/>
            </a:pPr>
            <a:r>
              <a:rPr lang="fr-FR" dirty="0"/>
              <a:t> </a:t>
            </a:r>
            <a:r>
              <a:rPr lang="fr-FR" dirty="0" smtClean="0"/>
              <a:t>                   90 mg</a:t>
            </a:r>
          </a:p>
          <a:p>
            <a:pPr marL="0" indent="0">
              <a:buNone/>
            </a:pPr>
            <a:r>
              <a:rPr lang="fr-FR" dirty="0"/>
              <a:t> </a:t>
            </a:r>
            <a:r>
              <a:rPr lang="fr-FR" dirty="0" smtClean="0"/>
              <a:t>                   9,5%</a:t>
            </a:r>
          </a:p>
          <a:p>
            <a:pPr marL="0" indent="0">
              <a:buNone/>
            </a:pPr>
            <a:r>
              <a:rPr lang="fr-FR" dirty="0"/>
              <a:t> </a:t>
            </a:r>
            <a:r>
              <a:rPr lang="fr-FR" dirty="0" smtClean="0"/>
              <a:t>                   2,05</a:t>
            </a:r>
            <a:endParaRPr lang="fr-FR" dirty="0"/>
          </a:p>
        </p:txBody>
      </p:sp>
      <p:sp>
        <p:nvSpPr>
          <p:cNvPr id="8" name="Espace réservé du pied de page 7"/>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642913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1066130"/>
          </a:xfrm>
        </p:spPr>
        <p:txBody>
          <a:bodyPr/>
          <a:lstStyle/>
          <a:p>
            <a:r>
              <a:rPr lang="fr-FR" dirty="0" smtClean="0"/>
              <a:t>Rappel </a:t>
            </a:r>
            <a:r>
              <a:rPr lang="fr-FR" b="1" dirty="0" smtClean="0"/>
              <a:t>Allopurinol</a:t>
            </a:r>
            <a:endParaRPr lang="fr-FR" b="1" dirty="0"/>
          </a:p>
        </p:txBody>
      </p:sp>
      <p:sp>
        <p:nvSpPr>
          <p:cNvPr id="3" name="Espace réservé du contenu 2"/>
          <p:cNvSpPr>
            <a:spLocks noGrp="1"/>
          </p:cNvSpPr>
          <p:nvPr>
            <p:ph idx="1"/>
          </p:nvPr>
        </p:nvSpPr>
        <p:spPr>
          <a:xfrm>
            <a:off x="457200" y="1844824"/>
            <a:ext cx="8229600" cy="4281339"/>
          </a:xfrm>
        </p:spPr>
        <p:txBody>
          <a:bodyPr>
            <a:normAutofit/>
          </a:bodyPr>
          <a:lstStyle/>
          <a:p>
            <a:r>
              <a:rPr lang="fr-FR" dirty="0" smtClean="0"/>
              <a:t>Inhibiteur </a:t>
            </a:r>
            <a:r>
              <a:rPr lang="fr-FR" dirty="0"/>
              <a:t>de la Xanthine </a:t>
            </a:r>
            <a:r>
              <a:rPr lang="fr-FR" dirty="0" smtClean="0"/>
              <a:t>oxydase</a:t>
            </a:r>
          </a:p>
          <a:p>
            <a:r>
              <a:rPr lang="fr-FR" dirty="0"/>
              <a:t>Début: 1,5 mg/unité de filtration </a:t>
            </a:r>
            <a:r>
              <a:rPr lang="fr-FR" dirty="0" smtClean="0"/>
              <a:t>glomérulaire</a:t>
            </a:r>
          </a:p>
          <a:p>
            <a:r>
              <a:rPr lang="fr-FR" dirty="0" smtClean="0"/>
              <a:t>Titration progressive par palier de 50 à 100 mg tous les mois jusqu’à atteindre l’uricémie cible</a:t>
            </a:r>
          </a:p>
          <a:p>
            <a:r>
              <a:rPr lang="fr-FR" dirty="0" smtClean="0"/>
              <a:t>Dose progressive = réduction du risque d’accès et du risque d’effets indésirables graves</a:t>
            </a:r>
          </a:p>
          <a:p>
            <a:r>
              <a:rPr lang="fr-FR" dirty="0" smtClean="0"/>
              <a:t>400 à 500 mg par jour souvent nécessaire</a:t>
            </a:r>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1960569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556792"/>
            <a:ext cx="8507288" cy="792088"/>
          </a:xfrm>
        </p:spPr>
        <p:txBody>
          <a:bodyPr>
            <a:normAutofit fontScale="90000"/>
          </a:bodyPr>
          <a:lstStyle/>
          <a:p>
            <a:r>
              <a:rPr lang="fr-FR" dirty="0" smtClean="0"/>
              <a:t>Posologie fonction clearance créatinine</a:t>
            </a:r>
            <a:endParaRPr lang="fr-FR" dirty="0"/>
          </a:p>
        </p:txBody>
      </p:sp>
      <p:sp>
        <p:nvSpPr>
          <p:cNvPr id="3" name="Espace réservé du contenu 2"/>
          <p:cNvSpPr>
            <a:spLocks noGrp="1"/>
          </p:cNvSpPr>
          <p:nvPr>
            <p:ph idx="1"/>
          </p:nvPr>
        </p:nvSpPr>
        <p:spPr>
          <a:xfrm>
            <a:off x="467544" y="2636912"/>
            <a:ext cx="8301608" cy="2952328"/>
          </a:xfrm>
        </p:spPr>
        <p:txBody>
          <a:bodyPr>
            <a:normAutofit fontScale="92500" lnSpcReduction="20000"/>
          </a:bodyPr>
          <a:lstStyle/>
          <a:p>
            <a:r>
              <a:rPr lang="fr-FR" dirty="0" err="1" smtClean="0"/>
              <a:t>DFGe</a:t>
            </a:r>
            <a:r>
              <a:rPr lang="fr-FR" dirty="0" smtClean="0"/>
              <a:t> sup 100 ml/mn      </a:t>
            </a:r>
            <a:r>
              <a:rPr lang="fr-FR" dirty="0" err="1" smtClean="0"/>
              <a:t>poso</a:t>
            </a:r>
            <a:r>
              <a:rPr lang="fr-FR" dirty="0" smtClean="0"/>
              <a:t> jusqu’à 900mg/j</a:t>
            </a:r>
          </a:p>
          <a:p>
            <a:r>
              <a:rPr lang="fr-FR" dirty="0"/>
              <a:t> </a:t>
            </a:r>
            <a:r>
              <a:rPr lang="fr-FR" dirty="0" smtClean="0"/>
              <a:t>             80 - 100                                      300 mg/j</a:t>
            </a:r>
          </a:p>
          <a:p>
            <a:r>
              <a:rPr lang="fr-FR" dirty="0"/>
              <a:t> </a:t>
            </a:r>
            <a:r>
              <a:rPr lang="fr-FR" dirty="0" smtClean="0"/>
              <a:t>             40 -  80                                        200 mg/j</a:t>
            </a:r>
          </a:p>
          <a:p>
            <a:r>
              <a:rPr lang="fr-FR" dirty="0"/>
              <a:t> </a:t>
            </a:r>
            <a:r>
              <a:rPr lang="fr-FR" dirty="0" smtClean="0"/>
              <a:t>             20 -  40                                        100 mg/j</a:t>
            </a:r>
          </a:p>
          <a:p>
            <a:r>
              <a:rPr lang="fr-FR" dirty="0"/>
              <a:t> </a:t>
            </a:r>
            <a:r>
              <a:rPr lang="fr-FR" dirty="0" smtClean="0"/>
              <a:t>              </a:t>
            </a:r>
            <a:r>
              <a:rPr lang="fr-FR" dirty="0" err="1" smtClean="0"/>
              <a:t>inf</a:t>
            </a:r>
            <a:r>
              <a:rPr lang="fr-FR" dirty="0" smtClean="0"/>
              <a:t> à 20                                       100 mg/48h</a:t>
            </a:r>
          </a:p>
          <a:p>
            <a:pPr marL="0" indent="0">
              <a:buNone/>
            </a:pPr>
            <a:r>
              <a:rPr lang="fr-FR" dirty="0" smtClean="0"/>
              <a:t>                         </a:t>
            </a:r>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4024952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3238" y="1484313"/>
            <a:ext cx="8640762" cy="4681537"/>
          </a:xfrm>
        </p:spPr>
        <p:txBody>
          <a:bodyPr>
            <a:normAutofit/>
          </a:bodyPr>
          <a:lstStyle/>
          <a:p>
            <a:r>
              <a:rPr lang="fr-FR" dirty="0" smtClean="0">
                <a:solidFill>
                  <a:srgbClr val="FF0000"/>
                </a:solidFill>
              </a:rPr>
              <a:t>Un antécédent de réaction cutanée, simple rash inclus est une CI formelle à sa réintroduction</a:t>
            </a:r>
          </a:p>
          <a:p>
            <a:r>
              <a:rPr lang="fr-FR" dirty="0" smtClean="0"/>
              <a:t>Association déconseillée avec </a:t>
            </a:r>
            <a:r>
              <a:rPr lang="fr-FR" dirty="0" err="1" smtClean="0"/>
              <a:t>Azathioprine</a:t>
            </a:r>
            <a:endParaRPr lang="fr-FR" dirty="0" smtClean="0"/>
          </a:p>
          <a:p>
            <a:r>
              <a:rPr lang="fr-FR" dirty="0" smtClean="0"/>
              <a:t>Effet </a:t>
            </a:r>
            <a:r>
              <a:rPr lang="fr-FR" dirty="0" err="1" smtClean="0"/>
              <a:t>cardioprotecteur</a:t>
            </a:r>
            <a:r>
              <a:rPr lang="fr-FR" dirty="0" smtClean="0"/>
              <a:t> et néphroprotecteur possible</a:t>
            </a:r>
          </a:p>
          <a:p>
            <a:r>
              <a:rPr lang="fr-FR" dirty="0" err="1" smtClean="0"/>
              <a:t>Reco</a:t>
            </a:r>
            <a:r>
              <a:rPr lang="fr-FR" dirty="0" smtClean="0"/>
              <a:t> US: sujets Han ou </a:t>
            </a:r>
            <a:r>
              <a:rPr lang="fr-FR" dirty="0" err="1" smtClean="0"/>
              <a:t>Thai</a:t>
            </a:r>
            <a:r>
              <a:rPr lang="fr-FR" dirty="0" smtClean="0"/>
              <a:t> et insuffisant rénal stade 3 rechercher HLA B 5801</a:t>
            </a:r>
          </a:p>
          <a:p>
            <a:endParaRPr lang="fr-FR" dirty="0" smtClean="0"/>
          </a:p>
          <a:p>
            <a:endParaRPr lang="fr-FR" dirty="0"/>
          </a:p>
        </p:txBody>
      </p:sp>
      <p:sp>
        <p:nvSpPr>
          <p:cNvPr id="2" name="Espace réservé du pied de page 1"/>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2180242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1080120"/>
          </a:xfrm>
        </p:spPr>
        <p:txBody>
          <a:bodyPr>
            <a:normAutofit fontScale="90000"/>
          </a:bodyPr>
          <a:lstStyle/>
          <a:p>
            <a:r>
              <a:rPr lang="fr-FR" b="1" dirty="0" err="1" smtClean="0"/>
              <a:t>Fébuxostat</a:t>
            </a:r>
            <a:r>
              <a:rPr lang="fr-FR" dirty="0" smtClean="0"/>
              <a:t> en seconde intention sauf si fonction rénale anormale</a:t>
            </a:r>
            <a:endParaRPr lang="fr-FR" dirty="0"/>
          </a:p>
        </p:txBody>
      </p:sp>
      <p:sp>
        <p:nvSpPr>
          <p:cNvPr id="3" name="Espace réservé du contenu 2"/>
          <p:cNvSpPr>
            <a:spLocks noGrp="1"/>
          </p:cNvSpPr>
          <p:nvPr>
            <p:ph idx="1"/>
          </p:nvPr>
        </p:nvSpPr>
        <p:spPr>
          <a:xfrm>
            <a:off x="457200" y="1988840"/>
            <a:ext cx="8507288" cy="4104456"/>
          </a:xfrm>
        </p:spPr>
        <p:txBody>
          <a:bodyPr>
            <a:normAutofit lnSpcReduction="10000"/>
          </a:bodyPr>
          <a:lstStyle/>
          <a:p>
            <a:r>
              <a:rPr lang="fr-FR" dirty="0" smtClean="0"/>
              <a:t>Inhibiteur non </a:t>
            </a:r>
            <a:r>
              <a:rPr lang="fr-FR" dirty="0" err="1" smtClean="0"/>
              <a:t>purinique</a:t>
            </a:r>
            <a:r>
              <a:rPr lang="fr-FR" dirty="0" smtClean="0"/>
              <a:t> et sélectif de la XO</a:t>
            </a:r>
          </a:p>
          <a:p>
            <a:r>
              <a:rPr lang="fr-FR" dirty="0" smtClean="0"/>
              <a:t>Métabolisme surtout hépatique</a:t>
            </a:r>
          </a:p>
          <a:p>
            <a:r>
              <a:rPr lang="fr-FR" dirty="0" smtClean="0"/>
              <a:t>Pas d’ajustement de dose si IR légère ou modérée</a:t>
            </a:r>
          </a:p>
          <a:p>
            <a:r>
              <a:rPr lang="fr-FR" dirty="0"/>
              <a:t>Pas d’ intolérance cutanée croisée avec </a:t>
            </a:r>
            <a:r>
              <a:rPr lang="fr-FR" dirty="0" smtClean="0"/>
              <a:t>Allopurinol</a:t>
            </a:r>
          </a:p>
          <a:p>
            <a:r>
              <a:rPr lang="fr-FR" dirty="0"/>
              <a:t>À prescrire si l’uricémie cible n’est pas atteinte avec la dose maximale autorisée d’ allopurinol </a:t>
            </a:r>
            <a:endParaRPr lang="fr-FR" dirty="0" smtClean="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1158442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39552" y="1600200"/>
            <a:ext cx="8604448" cy="4276725"/>
          </a:xfrm>
        </p:spPr>
        <p:txBody>
          <a:bodyPr>
            <a:normAutofit lnSpcReduction="10000"/>
          </a:bodyPr>
          <a:lstStyle/>
          <a:p>
            <a:r>
              <a:rPr lang="fr-FR" dirty="0" smtClean="0"/>
              <a:t>Débuter par 80mg/48h</a:t>
            </a:r>
          </a:p>
          <a:p>
            <a:r>
              <a:rPr lang="fr-FR" dirty="0" smtClean="0"/>
              <a:t>Augmenter très progressivement. Dose maxi 120mg/24h</a:t>
            </a:r>
          </a:p>
          <a:p>
            <a:r>
              <a:rPr lang="fr-FR" dirty="0"/>
              <a:t>Risque cardiovasculaire en cours d’évaluation en </a:t>
            </a:r>
            <a:r>
              <a:rPr lang="fr-FR" dirty="0" smtClean="0"/>
              <a:t>Europe</a:t>
            </a:r>
          </a:p>
          <a:p>
            <a:r>
              <a:rPr lang="fr-FR" dirty="0"/>
              <a:t>Plus </a:t>
            </a:r>
            <a:r>
              <a:rPr lang="fr-FR" dirty="0" smtClean="0"/>
              <a:t>cher</a:t>
            </a:r>
          </a:p>
          <a:p>
            <a:r>
              <a:rPr lang="fr-FR" dirty="0" smtClean="0"/>
              <a:t>CI si DFG </a:t>
            </a:r>
            <a:r>
              <a:rPr lang="fr-FR" dirty="0" err="1" smtClean="0"/>
              <a:t>inf</a:t>
            </a:r>
            <a:r>
              <a:rPr lang="fr-FR" dirty="0" smtClean="0"/>
              <a:t> 30ml/mn</a:t>
            </a:r>
          </a:p>
          <a:p>
            <a:r>
              <a:rPr lang="fr-FR" dirty="0" smtClean="0"/>
              <a:t>Association </a:t>
            </a:r>
            <a:r>
              <a:rPr lang="fr-FR" dirty="0" err="1"/>
              <a:t>A</a:t>
            </a:r>
            <a:r>
              <a:rPr lang="fr-FR" dirty="0" err="1" smtClean="0"/>
              <a:t>zathioprine</a:t>
            </a:r>
            <a:r>
              <a:rPr lang="fr-FR" dirty="0" smtClean="0"/>
              <a:t> </a:t>
            </a:r>
            <a:r>
              <a:rPr lang="fr-FR" dirty="0" err="1" smtClean="0"/>
              <a:t>déconsellée</a:t>
            </a:r>
            <a:endParaRPr lang="fr-FR" dirty="0" smtClean="0"/>
          </a:p>
          <a:p>
            <a:endParaRPr lang="fr-FR" dirty="0"/>
          </a:p>
        </p:txBody>
      </p:sp>
      <p:sp>
        <p:nvSpPr>
          <p:cNvPr id="2" name="Espace réservé du pied de page 1"/>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1089002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836613"/>
            <a:ext cx="8229600" cy="863600"/>
          </a:xfrm>
        </p:spPr>
        <p:txBody>
          <a:bodyPr>
            <a:noAutofit/>
          </a:bodyPr>
          <a:lstStyle/>
          <a:p>
            <a:r>
              <a:rPr lang="fr-FR" sz="2800" dirty="0" smtClean="0"/>
              <a:t>Résumé</a:t>
            </a:r>
            <a:endParaRPr lang="fr-FR" sz="2800" dirty="0"/>
          </a:p>
        </p:txBody>
      </p:sp>
      <p:sp>
        <p:nvSpPr>
          <p:cNvPr id="3" name="Espace réservé du contenu 2"/>
          <p:cNvSpPr>
            <a:spLocks noGrp="1"/>
          </p:cNvSpPr>
          <p:nvPr>
            <p:ph idx="4294967295"/>
          </p:nvPr>
        </p:nvSpPr>
        <p:spPr>
          <a:xfrm>
            <a:off x="0" y="1844675"/>
            <a:ext cx="8229600" cy="4824413"/>
          </a:xfrm>
        </p:spPr>
        <p:txBody>
          <a:bodyPr>
            <a:normAutofit fontScale="25000" lnSpcReduction="20000"/>
          </a:bodyPr>
          <a:lstStyle/>
          <a:p>
            <a:pPr marL="0" indent="0">
              <a:buNone/>
            </a:pPr>
            <a:r>
              <a:rPr lang="fr-FR" dirty="0"/>
              <a:t> </a:t>
            </a:r>
          </a:p>
          <a:p>
            <a:pPr marL="0" indent="0">
              <a:buNone/>
            </a:pPr>
            <a:r>
              <a:rPr lang="fr-FR" dirty="0"/>
              <a:t> </a:t>
            </a:r>
          </a:p>
          <a:p>
            <a:r>
              <a:rPr lang="fr-FR" sz="4900" dirty="0"/>
              <a:t>La goutte est une maladie de surcharge, en augmentation de fréquence. Sa sévérité est le fait des </a:t>
            </a:r>
            <a:r>
              <a:rPr lang="fr-FR" sz="4900" dirty="0" err="1"/>
              <a:t>co-morbidités</a:t>
            </a:r>
            <a:r>
              <a:rPr lang="fr-FR" sz="4900" dirty="0"/>
              <a:t>, du risque cardio-vasculaire et  rénal,  du handicap fonctionnel. D’origine souvent génétique, elle est aggravée par le mode de vie et les médicaments. Les recommandations EULAR 2014 restent d’actualité. Le traitement est ciblé avec un objectif précis, obtenir une uricémie durablement inférieure à 360µmol (60mg) et 300µmol (50mg) en cas de goutte sévère (tophus et arthropathie). Sa prise en charge est insuffisante puisqu’en France, 65% des goutteux ne sont pas à l’uricémie cible. </a:t>
            </a:r>
            <a:endParaRPr lang="fr-FR" sz="4900" dirty="0" smtClean="0"/>
          </a:p>
          <a:p>
            <a:endParaRPr lang="fr-FR" sz="4900" dirty="0"/>
          </a:p>
          <a:p>
            <a:r>
              <a:rPr lang="fr-FR" sz="4900" dirty="0"/>
              <a:t>Il faut éduquer et impliquer le patient. Supprimer bières avec ou sans alcool, sodas sucrés et alcools forts. Substituer si possible un traitement par diurétiques de l’anse ou un Thiazidique. En cas d’HTA préférer un traitement par le LOSARTAN ou un inhibiteur calcique et en cas de dyslipidémie, une statine ou le FENOFIBRATE. Traiter les crises le plus tôt possible : COLCHICINE en réduisant les doses (inférieur à 2mg par jour) ou AINS ou corticoïdes oraux  ou injections </a:t>
            </a:r>
            <a:r>
              <a:rPr lang="fr-FR" sz="4900" dirty="0" err="1"/>
              <a:t>intra-articulaires</a:t>
            </a:r>
            <a:r>
              <a:rPr lang="fr-FR" sz="4900" dirty="0"/>
              <a:t>. Surtout traitement hypo-</a:t>
            </a:r>
            <a:r>
              <a:rPr lang="fr-FR" sz="4900" dirty="0" err="1"/>
              <a:t>uricémiant</a:t>
            </a:r>
            <a:r>
              <a:rPr lang="fr-FR" sz="4900" dirty="0"/>
              <a:t> (THU) au long cours : indiqué en cas de crises récidivantes, de tophus, d’arthropathie </a:t>
            </a:r>
            <a:r>
              <a:rPr lang="fr-FR" sz="4900" dirty="0" err="1"/>
              <a:t>uratique</a:t>
            </a:r>
            <a:r>
              <a:rPr lang="fr-FR" sz="4900" dirty="0"/>
              <a:t> et de lithiase rénale. Recommandé dès la première crise chez les sujets jeunes (moins de 40 ans) ou ayant une uricémie très élevée (supérieure à 480µmol ou 80mg) ou des </a:t>
            </a:r>
            <a:r>
              <a:rPr lang="fr-FR" sz="4900" dirty="0" err="1"/>
              <a:t>co-morbidités</a:t>
            </a:r>
            <a:r>
              <a:rPr lang="fr-FR" sz="4900" dirty="0"/>
              <a:t> (insuffisance rénale, HTA, insuffisance coronarienne, insuffisance cardiaque). Initiation toujours à faible dose puis augmenter progressivement. L’ALLOPURINOL reste le traitement de première intention en l’absence d’insuffisance rénale et d’intolérance. Débuter à 100mg puis 90% des patients seront à la cible sous 300 à 400mg par jour. En cas d’échec, d’intolérance ou de contre-indication sont proposés : FEBUXOSTAT, </a:t>
            </a:r>
            <a:r>
              <a:rPr lang="fr-FR" sz="4900" dirty="0" err="1"/>
              <a:t>uricosurique</a:t>
            </a:r>
            <a:r>
              <a:rPr lang="fr-FR" sz="4900" dirty="0"/>
              <a:t> ou association ALLOPURINOL et </a:t>
            </a:r>
            <a:r>
              <a:rPr lang="fr-FR" sz="4900" dirty="0" err="1"/>
              <a:t>uricosurique</a:t>
            </a:r>
            <a:r>
              <a:rPr lang="fr-FR" sz="4900" dirty="0"/>
              <a:t>. D’autres molécules arrivent mais n’ont pas encore soit d’AMM soit de prix. Un traitement prophylactique des crises est recommandé dans les six premiers mois du THU. </a:t>
            </a:r>
          </a:p>
          <a:p>
            <a:pPr marL="0" indent="0">
              <a:buNone/>
            </a:pPr>
            <a:r>
              <a:rPr lang="fr-FR" dirty="0"/>
              <a:t> </a:t>
            </a:r>
          </a:p>
          <a:p>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425182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548680"/>
            <a:ext cx="8229600" cy="1080120"/>
          </a:xfrm>
        </p:spPr>
        <p:txBody>
          <a:bodyPr>
            <a:normAutofit fontScale="90000"/>
          </a:bodyPr>
          <a:lstStyle/>
          <a:p>
            <a:r>
              <a:rPr lang="fr-FR" dirty="0" smtClean="0"/>
              <a:t>Goutte difficile, sévère ou réfractaire</a:t>
            </a:r>
            <a:endParaRPr lang="fr-FR" dirty="0"/>
          </a:p>
        </p:txBody>
      </p:sp>
      <p:sp>
        <p:nvSpPr>
          <p:cNvPr id="4" name="Espace réservé du contenu 3"/>
          <p:cNvSpPr>
            <a:spLocks noGrp="1"/>
          </p:cNvSpPr>
          <p:nvPr>
            <p:ph idx="1"/>
          </p:nvPr>
        </p:nvSpPr>
        <p:spPr>
          <a:xfrm>
            <a:off x="457200" y="1844824"/>
            <a:ext cx="8229600" cy="4281339"/>
          </a:xfrm>
        </p:spPr>
        <p:txBody>
          <a:bodyPr>
            <a:normAutofit lnSpcReduction="10000"/>
          </a:bodyPr>
          <a:lstStyle/>
          <a:p>
            <a:r>
              <a:rPr lang="fr-FR" dirty="0" smtClean="0"/>
              <a:t>Association allopurinol et </a:t>
            </a:r>
            <a:r>
              <a:rPr lang="fr-FR" b="1" u="sng" dirty="0" err="1" smtClean="0"/>
              <a:t>uricosurique</a:t>
            </a:r>
            <a:endParaRPr lang="fr-FR" b="1" u="sng" dirty="0" smtClean="0"/>
          </a:p>
          <a:p>
            <a:r>
              <a:rPr lang="fr-FR" dirty="0" smtClean="0"/>
              <a:t>Mais </a:t>
            </a:r>
            <a:r>
              <a:rPr lang="fr-FR" dirty="0" err="1" smtClean="0"/>
              <a:t>benzbromarone</a:t>
            </a:r>
            <a:r>
              <a:rPr lang="fr-FR" dirty="0" smtClean="0"/>
              <a:t> (</a:t>
            </a:r>
            <a:r>
              <a:rPr lang="fr-FR" dirty="0" err="1" smtClean="0"/>
              <a:t>Désuric</a:t>
            </a:r>
            <a:r>
              <a:rPr lang="fr-FR" dirty="0" smtClean="0"/>
              <a:t>) et </a:t>
            </a:r>
            <a:r>
              <a:rPr lang="fr-FR" dirty="0" err="1" smtClean="0"/>
              <a:t>probénécide</a:t>
            </a:r>
            <a:r>
              <a:rPr lang="fr-FR" dirty="0" smtClean="0"/>
              <a:t> ( </a:t>
            </a:r>
            <a:r>
              <a:rPr lang="fr-FR" dirty="0" err="1" smtClean="0"/>
              <a:t>Bénémide</a:t>
            </a:r>
            <a:r>
              <a:rPr lang="fr-FR" dirty="0" smtClean="0"/>
              <a:t>) </a:t>
            </a:r>
            <a:r>
              <a:rPr lang="fr-FR" dirty="0" smtClean="0">
                <a:solidFill>
                  <a:srgbClr val="FF0000"/>
                </a:solidFill>
              </a:rPr>
              <a:t>en ATU</a:t>
            </a:r>
          </a:p>
          <a:p>
            <a:r>
              <a:rPr lang="fr-FR" dirty="0" err="1" smtClean="0"/>
              <a:t>Lésinurad</a:t>
            </a:r>
            <a:r>
              <a:rPr lang="fr-FR" dirty="0" smtClean="0"/>
              <a:t> (</a:t>
            </a:r>
            <a:r>
              <a:rPr lang="fr-FR" dirty="0" err="1" smtClean="0"/>
              <a:t>Zurampic</a:t>
            </a:r>
            <a:r>
              <a:rPr lang="fr-FR" dirty="0" smtClean="0"/>
              <a:t>) et </a:t>
            </a:r>
            <a:r>
              <a:rPr lang="fr-FR" dirty="0" err="1" smtClean="0"/>
              <a:t>Arhalofénate</a:t>
            </a:r>
            <a:r>
              <a:rPr lang="fr-FR" dirty="0" smtClean="0"/>
              <a:t> </a:t>
            </a:r>
            <a:r>
              <a:rPr lang="fr-FR" dirty="0" smtClean="0">
                <a:solidFill>
                  <a:srgbClr val="FF0000"/>
                </a:solidFill>
              </a:rPr>
              <a:t>non disponible </a:t>
            </a:r>
            <a:r>
              <a:rPr lang="fr-FR" dirty="0" smtClean="0"/>
              <a:t>à ce jour</a:t>
            </a:r>
          </a:p>
          <a:p>
            <a:r>
              <a:rPr lang="fr-FR" b="1" u="sng" dirty="0" err="1" smtClean="0"/>
              <a:t>Uricase</a:t>
            </a:r>
            <a:r>
              <a:rPr lang="fr-FR" u="sng" dirty="0"/>
              <a:t>:</a:t>
            </a:r>
            <a:r>
              <a:rPr lang="fr-FR" dirty="0" smtClean="0"/>
              <a:t>  </a:t>
            </a:r>
            <a:r>
              <a:rPr lang="fr-FR" dirty="0" err="1" smtClean="0"/>
              <a:t>Rasburicase</a:t>
            </a:r>
            <a:r>
              <a:rPr lang="fr-FR" dirty="0" smtClean="0"/>
              <a:t> (</a:t>
            </a:r>
            <a:r>
              <a:rPr lang="fr-FR" dirty="0" err="1" smtClean="0"/>
              <a:t>Fasturtec</a:t>
            </a:r>
            <a:r>
              <a:rPr lang="fr-FR" dirty="0" smtClean="0"/>
              <a:t>) </a:t>
            </a:r>
            <a:r>
              <a:rPr lang="fr-FR" dirty="0" smtClean="0">
                <a:solidFill>
                  <a:srgbClr val="FF0000"/>
                </a:solidFill>
              </a:rPr>
              <a:t>hors AMM</a:t>
            </a:r>
            <a:r>
              <a:rPr lang="fr-FR" dirty="0" smtClean="0"/>
              <a:t>,</a:t>
            </a:r>
            <a:r>
              <a:rPr lang="fr-FR" dirty="0" smtClean="0">
                <a:solidFill>
                  <a:srgbClr val="FF0000"/>
                </a:solidFill>
              </a:rPr>
              <a:t> </a:t>
            </a:r>
            <a:r>
              <a:rPr lang="fr-FR" dirty="0" err="1" smtClean="0"/>
              <a:t>pégloticase</a:t>
            </a:r>
            <a:r>
              <a:rPr lang="fr-FR" dirty="0" smtClean="0"/>
              <a:t> et association </a:t>
            </a:r>
            <a:r>
              <a:rPr lang="fr-FR" dirty="0" err="1" smtClean="0"/>
              <a:t>pegsiticase</a:t>
            </a:r>
            <a:r>
              <a:rPr lang="fr-FR" dirty="0" smtClean="0"/>
              <a:t> - </a:t>
            </a:r>
            <a:r>
              <a:rPr lang="fr-FR" dirty="0" err="1" smtClean="0"/>
              <a:t>rapamycine</a:t>
            </a:r>
            <a:r>
              <a:rPr lang="fr-FR" dirty="0" smtClean="0"/>
              <a:t> </a:t>
            </a:r>
            <a:r>
              <a:rPr lang="fr-FR" dirty="0" smtClean="0">
                <a:solidFill>
                  <a:srgbClr val="FF0000"/>
                </a:solidFill>
              </a:rPr>
              <a:t>en évaluation</a:t>
            </a:r>
            <a:endParaRPr lang="fr-FR" dirty="0"/>
          </a:p>
        </p:txBody>
      </p:sp>
      <p:sp>
        <p:nvSpPr>
          <p:cNvPr id="2" name="Espace réservé du pied de page 1"/>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605063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1772816"/>
            <a:ext cx="8229600" cy="1224136"/>
          </a:xfrm>
        </p:spPr>
        <p:txBody>
          <a:bodyPr>
            <a:normAutofit/>
          </a:bodyPr>
          <a:lstStyle/>
          <a:p>
            <a:r>
              <a:rPr lang="fr-FR" dirty="0" smtClean="0"/>
              <a:t>Prévention des crises sous THU</a:t>
            </a:r>
            <a:endParaRPr lang="fr-FR" dirty="0"/>
          </a:p>
        </p:txBody>
      </p:sp>
      <p:sp>
        <p:nvSpPr>
          <p:cNvPr id="4" name="Espace réservé du contenu 3"/>
          <p:cNvSpPr>
            <a:spLocks noGrp="1"/>
          </p:cNvSpPr>
          <p:nvPr>
            <p:ph idx="1"/>
          </p:nvPr>
        </p:nvSpPr>
        <p:spPr>
          <a:xfrm>
            <a:off x="457200" y="3284983"/>
            <a:ext cx="8229600" cy="1368153"/>
          </a:xfrm>
        </p:spPr>
        <p:txBody>
          <a:bodyPr/>
          <a:lstStyle/>
          <a:p>
            <a:r>
              <a:rPr lang="fr-FR" dirty="0" smtClean="0"/>
              <a:t>Colchicine 0,5mg par jour pendant six mois</a:t>
            </a:r>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1481889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908720"/>
            <a:ext cx="8229600" cy="864096"/>
          </a:xfrm>
        </p:spPr>
        <p:txBody>
          <a:bodyPr/>
          <a:lstStyle/>
          <a:p>
            <a:r>
              <a:rPr lang="fr-FR" dirty="0" smtClean="0"/>
              <a:t>ATTENTION</a:t>
            </a:r>
            <a:endParaRPr lang="fr-FR" dirty="0"/>
          </a:p>
        </p:txBody>
      </p:sp>
      <p:sp>
        <p:nvSpPr>
          <p:cNvPr id="3" name="Espace réservé du contenu 2"/>
          <p:cNvSpPr>
            <a:spLocks noGrp="1"/>
          </p:cNvSpPr>
          <p:nvPr>
            <p:ph idx="1"/>
          </p:nvPr>
        </p:nvSpPr>
        <p:spPr>
          <a:xfrm>
            <a:off x="539552" y="1988839"/>
            <a:ext cx="8147248" cy="3816425"/>
          </a:xfrm>
        </p:spPr>
        <p:txBody>
          <a:bodyPr>
            <a:normAutofit lnSpcReduction="10000"/>
          </a:bodyPr>
          <a:lstStyle/>
          <a:p>
            <a:r>
              <a:rPr lang="fr-FR" dirty="0" smtClean="0"/>
              <a:t>Une uricémie inférieure à 180 </a:t>
            </a:r>
            <a:r>
              <a:rPr lang="fr-FR" dirty="0" err="1" smtClean="0"/>
              <a:t>micmol</a:t>
            </a:r>
            <a:r>
              <a:rPr lang="fr-FR" dirty="0" smtClean="0"/>
              <a:t> (30mg) n’est pas recommandée</a:t>
            </a:r>
          </a:p>
          <a:p>
            <a:r>
              <a:rPr lang="fr-FR" dirty="0" smtClean="0"/>
              <a:t>Risque </a:t>
            </a:r>
            <a:r>
              <a:rPr lang="fr-FR" dirty="0" err="1" smtClean="0"/>
              <a:t>neurodégénératif</a:t>
            </a:r>
            <a:r>
              <a:rPr lang="fr-FR" dirty="0" smtClean="0"/>
              <a:t> associé à une uricémie trop basse?  </a:t>
            </a:r>
          </a:p>
          <a:p>
            <a:r>
              <a:rPr lang="fr-FR" dirty="0" smtClean="0"/>
              <a:t> Parkinson, SLA, Alzheimer?</a:t>
            </a:r>
          </a:p>
          <a:p>
            <a:r>
              <a:rPr lang="fr-FR" dirty="0" smtClean="0"/>
              <a:t>Etudes contradictoires…</a:t>
            </a:r>
          </a:p>
          <a:p>
            <a:r>
              <a:rPr lang="fr-FR" dirty="0" smtClean="0"/>
              <a:t>Ni trop, ni trop peu!</a:t>
            </a:r>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164890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79388" y="228600"/>
            <a:ext cx="5562600" cy="701675"/>
          </a:xfrm>
          <a:prstGeom prst="rect">
            <a:avLst/>
          </a:prstGeom>
          <a:noFill/>
          <a:ln w="9525">
            <a:noFill/>
            <a:miter lim="800000"/>
            <a:headEnd/>
            <a:tailEnd/>
          </a:ln>
        </p:spPr>
        <p:txBody>
          <a:bodyPr>
            <a:spAutoFit/>
          </a:bodyPr>
          <a:lstStyle/>
          <a:p>
            <a:pPr eaLnBrk="0" hangingPunct="0">
              <a:spcBef>
                <a:spcPct val="50000"/>
              </a:spcBef>
            </a:pPr>
            <a:r>
              <a:rPr lang="en-GB" sz="4000">
                <a:solidFill>
                  <a:schemeClr val="bg1"/>
                </a:solidFill>
                <a:latin typeface="Comic Sans MS" pitchFamily="66" charset="0"/>
              </a:rPr>
              <a:t>Condyle femoral</a:t>
            </a:r>
          </a:p>
        </p:txBody>
      </p:sp>
      <p:pic>
        <p:nvPicPr>
          <p:cNvPr id="23555" name="Picture 3" descr="TOMASSOLI_GIOVANNA_20070831094017_1001200"/>
          <p:cNvPicPr>
            <a:picLocks noChangeAspect="1" noChangeArrowheads="1"/>
          </p:cNvPicPr>
          <p:nvPr/>
        </p:nvPicPr>
        <p:blipFill>
          <a:blip r:embed="rId3" cstate="print">
            <a:lum bright="-6000"/>
          </a:blip>
          <a:srcRect l="36201" t="36073" r="22832" b="42751"/>
          <a:stretch>
            <a:fillRect/>
          </a:stretch>
        </p:blipFill>
        <p:spPr bwMode="auto">
          <a:xfrm>
            <a:off x="107950" y="2708275"/>
            <a:ext cx="4679950" cy="2300288"/>
          </a:xfrm>
          <a:prstGeom prst="rect">
            <a:avLst/>
          </a:prstGeom>
          <a:noFill/>
          <a:ln w="12700">
            <a:solidFill>
              <a:schemeClr val="hlink"/>
            </a:solidFill>
            <a:miter lim="800000"/>
            <a:headEnd/>
            <a:tailEnd/>
          </a:ln>
        </p:spPr>
      </p:pic>
      <p:sp>
        <p:nvSpPr>
          <p:cNvPr id="23556" name="Text Box 4"/>
          <p:cNvSpPr txBox="1">
            <a:spLocks noChangeArrowheads="1"/>
          </p:cNvSpPr>
          <p:nvPr/>
        </p:nvSpPr>
        <p:spPr bwMode="auto">
          <a:xfrm>
            <a:off x="179388" y="4464767"/>
            <a:ext cx="881063" cy="523875"/>
          </a:xfrm>
          <a:prstGeom prst="rect">
            <a:avLst/>
          </a:prstGeom>
          <a:noFill/>
          <a:ln w="9525">
            <a:noFill/>
            <a:miter lim="800000"/>
            <a:headEnd/>
            <a:tailEnd/>
          </a:ln>
        </p:spPr>
        <p:txBody>
          <a:bodyPr wrap="none">
            <a:spAutoFit/>
          </a:bodyPr>
          <a:lstStyle/>
          <a:p>
            <a:pPr eaLnBrk="0" hangingPunct="0"/>
            <a:r>
              <a:rPr lang="it-IT" sz="2800" dirty="0">
                <a:solidFill>
                  <a:schemeClr val="hlink"/>
                </a:solidFill>
                <a:latin typeface="Comic Sans MS" pitchFamily="66" charset="0"/>
              </a:rPr>
              <a:t>CCA</a:t>
            </a:r>
            <a:endParaRPr lang="en-GB" sz="2800" dirty="0">
              <a:solidFill>
                <a:schemeClr val="hlink"/>
              </a:solidFill>
              <a:latin typeface="Comic Sans MS" pitchFamily="66" charset="0"/>
            </a:endParaRPr>
          </a:p>
        </p:txBody>
      </p:sp>
      <p:pic>
        <p:nvPicPr>
          <p:cNvPr id="23557" name="Picture 5"/>
          <p:cNvPicPr>
            <a:picLocks noChangeAspect="1" noChangeArrowheads="1"/>
          </p:cNvPicPr>
          <p:nvPr/>
        </p:nvPicPr>
        <p:blipFill>
          <a:blip r:embed="rId4" cstate="print">
            <a:lum bright="18000" contrast="36000"/>
          </a:blip>
          <a:srcRect l="27899" t="32822" r="27312" b="21527"/>
          <a:stretch>
            <a:fillRect/>
          </a:stretch>
        </p:blipFill>
        <p:spPr bwMode="auto">
          <a:xfrm>
            <a:off x="4572000" y="3789363"/>
            <a:ext cx="4392613" cy="2808287"/>
          </a:xfrm>
          <a:prstGeom prst="rect">
            <a:avLst/>
          </a:prstGeom>
          <a:noFill/>
          <a:ln w="9525">
            <a:solidFill>
              <a:srgbClr val="5DAEFF"/>
            </a:solidFill>
            <a:miter lim="800000"/>
            <a:headEnd/>
            <a:tailEnd/>
          </a:ln>
        </p:spPr>
      </p:pic>
      <p:sp>
        <p:nvSpPr>
          <p:cNvPr id="23558" name="Text Box 6"/>
          <p:cNvSpPr txBox="1">
            <a:spLocks noChangeArrowheads="1"/>
          </p:cNvSpPr>
          <p:nvPr/>
        </p:nvSpPr>
        <p:spPr bwMode="auto">
          <a:xfrm>
            <a:off x="5072063" y="6052670"/>
            <a:ext cx="1339850" cy="523875"/>
          </a:xfrm>
          <a:prstGeom prst="rect">
            <a:avLst/>
          </a:prstGeom>
          <a:noFill/>
          <a:ln w="9525">
            <a:noFill/>
            <a:miter lim="800000"/>
            <a:headEnd/>
            <a:tailEnd/>
          </a:ln>
        </p:spPr>
        <p:txBody>
          <a:bodyPr wrap="none">
            <a:spAutoFit/>
          </a:bodyPr>
          <a:lstStyle/>
          <a:p>
            <a:pPr eaLnBrk="0" hangingPunct="0"/>
            <a:r>
              <a:rPr lang="it-IT" sz="2800" dirty="0">
                <a:solidFill>
                  <a:srgbClr val="03ABFF"/>
                </a:solidFill>
                <a:latin typeface="Comic Sans MS" pitchFamily="66" charset="0"/>
              </a:rPr>
              <a:t>Goutte</a:t>
            </a:r>
            <a:endParaRPr lang="en-GB" sz="2800" dirty="0">
              <a:solidFill>
                <a:srgbClr val="03ABFF"/>
              </a:solidFill>
              <a:latin typeface="Comic Sans MS" pitchFamily="66" charset="0"/>
            </a:endParaRPr>
          </a:p>
        </p:txBody>
      </p:sp>
      <p:pic>
        <p:nvPicPr>
          <p:cNvPr id="23559" name="Picture 7"/>
          <p:cNvPicPr>
            <a:picLocks noChangeAspect="1" noChangeArrowheads="1"/>
          </p:cNvPicPr>
          <p:nvPr/>
        </p:nvPicPr>
        <p:blipFill>
          <a:blip r:embed="rId5" cstate="print">
            <a:lum bright="18000" contrast="18000"/>
          </a:blip>
          <a:srcRect l="23227" t="21410" r="1294" b="10197"/>
          <a:stretch>
            <a:fillRect/>
          </a:stretch>
        </p:blipFill>
        <p:spPr bwMode="auto">
          <a:xfrm>
            <a:off x="4284663" y="260350"/>
            <a:ext cx="4608512" cy="3175000"/>
          </a:xfrm>
          <a:prstGeom prst="rect">
            <a:avLst/>
          </a:prstGeom>
          <a:noFill/>
          <a:ln w="9525">
            <a:solidFill>
              <a:srgbClr val="63FD80"/>
            </a:solidFill>
            <a:miter lim="800000"/>
            <a:headEnd/>
            <a:tailEnd/>
          </a:ln>
        </p:spPr>
      </p:pic>
      <p:sp>
        <p:nvSpPr>
          <p:cNvPr id="23560" name="Text Box 8"/>
          <p:cNvSpPr txBox="1">
            <a:spLocks noChangeArrowheads="1"/>
          </p:cNvSpPr>
          <p:nvPr/>
        </p:nvSpPr>
        <p:spPr bwMode="auto">
          <a:xfrm>
            <a:off x="4330700" y="2924175"/>
            <a:ext cx="1885950" cy="523875"/>
          </a:xfrm>
          <a:prstGeom prst="rect">
            <a:avLst/>
          </a:prstGeom>
          <a:noFill/>
          <a:ln w="9525">
            <a:noFill/>
            <a:miter lim="800000"/>
            <a:headEnd/>
            <a:tailEnd/>
          </a:ln>
        </p:spPr>
        <p:txBody>
          <a:bodyPr wrap="none">
            <a:spAutoFit/>
          </a:bodyPr>
          <a:lstStyle/>
          <a:p>
            <a:pPr eaLnBrk="0" hangingPunct="0"/>
            <a:r>
              <a:rPr lang="it-IT" sz="2800">
                <a:solidFill>
                  <a:srgbClr val="63FD80"/>
                </a:solidFill>
                <a:latin typeface="Comic Sans MS" pitchFamily="66" charset="0"/>
              </a:rPr>
              <a:t>Sujet sain</a:t>
            </a:r>
            <a:endParaRPr lang="en-GB" sz="2800">
              <a:solidFill>
                <a:srgbClr val="63FD80"/>
              </a:solidFill>
              <a:latin typeface="Comic Sans MS" pitchFamily="66" charset="0"/>
            </a:endParaRPr>
          </a:p>
        </p:txBody>
      </p:sp>
      <p:sp>
        <p:nvSpPr>
          <p:cNvPr id="23561" name="Text Box 9"/>
          <p:cNvSpPr txBox="1">
            <a:spLocks noChangeArrowheads="1"/>
          </p:cNvSpPr>
          <p:nvPr/>
        </p:nvSpPr>
        <p:spPr bwMode="auto">
          <a:xfrm>
            <a:off x="107950" y="6224588"/>
            <a:ext cx="2300288" cy="457200"/>
          </a:xfrm>
          <a:prstGeom prst="rect">
            <a:avLst/>
          </a:prstGeom>
          <a:noFill/>
          <a:ln w="9525">
            <a:noFill/>
            <a:miter lim="800000"/>
            <a:headEnd/>
            <a:tailEnd/>
          </a:ln>
        </p:spPr>
        <p:txBody>
          <a:bodyPr wrap="none">
            <a:spAutoFit/>
          </a:bodyPr>
          <a:lstStyle/>
          <a:p>
            <a:pPr algn="ctr" eaLnBrk="0" hangingPunct="0"/>
            <a:r>
              <a:rPr lang="it-IT" sz="2400" b="1">
                <a:solidFill>
                  <a:schemeClr val="bg1"/>
                </a:solidFill>
              </a:rPr>
              <a:t>MyLab70 XVG </a:t>
            </a:r>
            <a:endParaRPr lang="it-IT" sz="1600" b="1">
              <a:solidFill>
                <a:schemeClr val="bg1"/>
              </a:solidFill>
            </a:endParaRPr>
          </a:p>
        </p:txBody>
      </p:sp>
      <p:sp>
        <p:nvSpPr>
          <p:cNvPr id="3" name="Espace réservé du pied de page 2"/>
          <p:cNvSpPr>
            <a:spLocks noGrp="1"/>
          </p:cNvSpPr>
          <p:nvPr>
            <p:ph type="ftr" sz="quarter" idx="11"/>
          </p:nvPr>
        </p:nvSpPr>
        <p:spPr/>
        <p:txBody>
          <a:bodyPr/>
          <a:lstStyle/>
          <a:p>
            <a:r>
              <a:rPr lang="en-US" dirty="0" smtClean="0"/>
              <a:t>PMBFC  L </a:t>
            </a:r>
            <a:r>
              <a:rPr lang="en-US" dirty="0" err="1" smtClean="0"/>
              <a:t>Grimault</a:t>
            </a:r>
            <a:r>
              <a:rPr lang="en-US" dirty="0" smtClean="0"/>
              <a:t> 24 03 2018</a:t>
            </a:r>
            <a:endParaRPr lang="fr-FR" dirty="0"/>
          </a:p>
        </p:txBody>
      </p:sp>
    </p:spTree>
    <p:extLst>
      <p:ext uri="{BB962C8B-B14F-4D97-AF65-F5344CB8AC3E}">
        <p14:creationId xmlns:p14="http://schemas.microsoft.com/office/powerpoint/2010/main" val="1884205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re 1"/>
          <p:cNvSpPr>
            <a:spLocks noGrp="1"/>
          </p:cNvSpPr>
          <p:nvPr>
            <p:ph type="title"/>
          </p:nvPr>
        </p:nvSpPr>
        <p:spPr>
          <a:xfrm>
            <a:off x="457200" y="620688"/>
            <a:ext cx="8229600" cy="1223987"/>
          </a:xfrm>
        </p:spPr>
        <p:txBody>
          <a:bodyPr/>
          <a:lstStyle/>
          <a:p>
            <a:r>
              <a:rPr lang="fr-FR" altLang="fr-FR" b="1" dirty="0"/>
              <a:t>M</a:t>
            </a:r>
            <a:r>
              <a:rPr lang="fr-FR" altLang="fr-FR" b="1" dirty="0" smtClean="0"/>
              <a:t>erci</a:t>
            </a:r>
          </a:p>
        </p:txBody>
      </p:sp>
      <p:pic>
        <p:nvPicPr>
          <p:cNvPr id="71683" name="Picture 2" descr="C:\Users\Laurent\Pictures\la Saône gelée     12 février 2012\P102049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11560" y="1988841"/>
            <a:ext cx="7993062" cy="4176464"/>
          </a:xfrm>
          <a:noFill/>
        </p:spPr>
      </p:pic>
      <p:sp>
        <p:nvSpPr>
          <p:cNvPr id="2" name="Espace réservé du pied de page 1"/>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3866043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64704"/>
            <a:ext cx="8229600" cy="1080120"/>
          </a:xfrm>
        </p:spPr>
        <p:txBody>
          <a:bodyPr>
            <a:normAutofit fontScale="90000"/>
          </a:bodyPr>
          <a:lstStyle/>
          <a:p>
            <a:r>
              <a:rPr lang="fr-FR" b="1" dirty="0" smtClean="0"/>
              <a:t>Goutte = maladie de surcharge par dépôts de cristaux d’urate de NA</a:t>
            </a:r>
            <a:endParaRPr lang="fr-FR" b="1" dirty="0"/>
          </a:p>
        </p:txBody>
      </p:sp>
      <p:sp>
        <p:nvSpPr>
          <p:cNvPr id="3" name="Espace réservé du contenu 2"/>
          <p:cNvSpPr>
            <a:spLocks noGrp="1"/>
          </p:cNvSpPr>
          <p:nvPr>
            <p:ph idx="1"/>
          </p:nvPr>
        </p:nvSpPr>
        <p:spPr>
          <a:xfrm>
            <a:off x="467544" y="2204864"/>
            <a:ext cx="8229600" cy="4309939"/>
          </a:xfrm>
        </p:spPr>
        <p:txBody>
          <a:bodyPr>
            <a:normAutofit fontScale="92500"/>
          </a:bodyPr>
          <a:lstStyle/>
          <a:p>
            <a:r>
              <a:rPr lang="fr-FR" dirty="0" smtClean="0"/>
              <a:t>Prévalence 0,9% en France </a:t>
            </a:r>
          </a:p>
          <a:p>
            <a:r>
              <a:rPr lang="fr-FR" dirty="0" smtClean="0"/>
              <a:t>Trois fois plus que PR ou SA</a:t>
            </a:r>
          </a:p>
          <a:p>
            <a:pPr lvl="0"/>
            <a:r>
              <a:rPr lang="fr-FR" dirty="0" err="1" smtClean="0">
                <a:solidFill>
                  <a:prstClr val="black"/>
                </a:solidFill>
              </a:rPr>
              <a:t>Hyperuricémie</a:t>
            </a:r>
            <a:r>
              <a:rPr lang="fr-FR" dirty="0" smtClean="0">
                <a:solidFill>
                  <a:prstClr val="black"/>
                </a:solidFill>
              </a:rPr>
              <a:t> </a:t>
            </a:r>
            <a:r>
              <a:rPr lang="fr-FR" dirty="0">
                <a:solidFill>
                  <a:prstClr val="black"/>
                </a:solidFill>
              </a:rPr>
              <a:t>chronique =</a:t>
            </a:r>
            <a:r>
              <a:rPr lang="fr-FR" dirty="0" smtClean="0">
                <a:solidFill>
                  <a:prstClr val="black"/>
                </a:solidFill>
              </a:rPr>
              <a:t>  facteur favorisant </a:t>
            </a:r>
          </a:p>
          <a:p>
            <a:r>
              <a:rPr lang="fr-FR" dirty="0" smtClean="0">
                <a:solidFill>
                  <a:prstClr val="black"/>
                </a:solidFill>
              </a:rPr>
              <a:t>Mais 50</a:t>
            </a:r>
            <a:r>
              <a:rPr lang="fr-FR" dirty="0">
                <a:solidFill>
                  <a:prstClr val="black"/>
                </a:solidFill>
              </a:rPr>
              <a:t>% des patients avec uricémie sup à 100 mg ne feront pas de goutte sur un suivi de 15 </a:t>
            </a:r>
            <a:r>
              <a:rPr lang="fr-FR" dirty="0" smtClean="0">
                <a:solidFill>
                  <a:prstClr val="black"/>
                </a:solidFill>
              </a:rPr>
              <a:t>ans</a:t>
            </a:r>
            <a:endParaRPr lang="fr-FR" dirty="0">
              <a:solidFill>
                <a:prstClr val="black"/>
              </a:solidFill>
            </a:endParaRPr>
          </a:p>
          <a:p>
            <a:pPr lvl="0"/>
            <a:r>
              <a:rPr lang="fr-FR" dirty="0">
                <a:solidFill>
                  <a:prstClr val="black"/>
                </a:solidFill>
              </a:rPr>
              <a:t>Mécanisme de cristallisation et de déclenchement d’une crise mal </a:t>
            </a:r>
            <a:r>
              <a:rPr lang="fr-FR" dirty="0" smtClean="0">
                <a:solidFill>
                  <a:prstClr val="black"/>
                </a:solidFill>
              </a:rPr>
              <a:t>connus</a:t>
            </a:r>
          </a:p>
          <a:p>
            <a:pPr marL="0" indent="0">
              <a:buNone/>
            </a:pPr>
            <a:r>
              <a:rPr lang="fr-FR" dirty="0" smtClean="0"/>
              <a:t> </a:t>
            </a:r>
          </a:p>
          <a:p>
            <a:endParaRPr lang="fr-FR" dirty="0" smtClean="0"/>
          </a:p>
          <a:p>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44389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395536" y="1557338"/>
            <a:ext cx="8748464" cy="4535487"/>
          </a:xfrm>
        </p:spPr>
        <p:txBody>
          <a:bodyPr>
            <a:normAutofit/>
          </a:bodyPr>
          <a:lstStyle/>
          <a:p>
            <a:r>
              <a:rPr lang="fr-FR" dirty="0" smtClean="0"/>
              <a:t>Plus </a:t>
            </a:r>
            <a:r>
              <a:rPr lang="fr-FR" dirty="0"/>
              <a:t>de 30 gènes gouvernant l’uricémie identifiés en 2017. Différence goutte et </a:t>
            </a:r>
            <a:r>
              <a:rPr lang="fr-FR" dirty="0" err="1"/>
              <a:t>hyperuricémie</a:t>
            </a:r>
            <a:endParaRPr lang="fr-FR" dirty="0"/>
          </a:p>
          <a:p>
            <a:pPr lvl="0"/>
            <a:r>
              <a:rPr lang="fr-FR" sz="3000" dirty="0">
                <a:solidFill>
                  <a:prstClr val="black"/>
                </a:solidFill>
              </a:rPr>
              <a:t>Nb gènes régulent l’expression des transporteurs d’acide urique au niveau du rein </a:t>
            </a:r>
            <a:endParaRPr lang="fr-FR" sz="3000" dirty="0" smtClean="0">
              <a:solidFill>
                <a:prstClr val="black"/>
              </a:solidFill>
            </a:endParaRPr>
          </a:p>
          <a:p>
            <a:pPr lvl="0"/>
            <a:r>
              <a:rPr lang="fr-FR" sz="3000" dirty="0" smtClean="0">
                <a:solidFill>
                  <a:prstClr val="black"/>
                </a:solidFill>
              </a:rPr>
              <a:t>Également </a:t>
            </a:r>
            <a:r>
              <a:rPr lang="fr-FR" sz="3000" dirty="0">
                <a:solidFill>
                  <a:prstClr val="black"/>
                </a:solidFill>
              </a:rPr>
              <a:t>r</a:t>
            </a:r>
            <a:r>
              <a:rPr lang="fr-FR" sz="3000" dirty="0" smtClean="0">
                <a:solidFill>
                  <a:prstClr val="black"/>
                </a:solidFill>
              </a:rPr>
              <a:t>égulation digestive. Transporteur ABCG2</a:t>
            </a:r>
            <a:endParaRPr lang="fr-FR" sz="3000" dirty="0">
              <a:solidFill>
                <a:prstClr val="black"/>
              </a:solidFill>
            </a:endParaRPr>
          </a:p>
          <a:p>
            <a:r>
              <a:rPr lang="fr-FR" sz="2800" dirty="0" err="1"/>
              <a:t>Microbiote</a:t>
            </a:r>
            <a:r>
              <a:rPr lang="fr-FR" sz="2800" dirty="0"/>
              <a:t> intestinal: bactéries ayant une activité augmentée </a:t>
            </a:r>
            <a:r>
              <a:rPr lang="fr-FR" sz="2800" dirty="0" smtClean="0"/>
              <a:t>en </a:t>
            </a:r>
            <a:r>
              <a:rPr lang="fr-FR" sz="2800" dirty="0"/>
              <a:t>xanthine oxydase et diminuée </a:t>
            </a:r>
            <a:r>
              <a:rPr lang="fr-FR" sz="2800" dirty="0" smtClean="0"/>
              <a:t>en </a:t>
            </a:r>
            <a:r>
              <a:rPr lang="fr-FR" sz="2800" dirty="0" err="1" smtClean="0"/>
              <a:t>uricase</a:t>
            </a:r>
            <a:r>
              <a:rPr lang="fr-FR" sz="2800" dirty="0" smtClean="0"/>
              <a:t> </a:t>
            </a:r>
            <a:endParaRPr lang="fr-FR" sz="2800" dirty="0"/>
          </a:p>
          <a:p>
            <a:pPr lvl="0"/>
            <a:endParaRPr lang="fr-FR" sz="3000" dirty="0">
              <a:solidFill>
                <a:prstClr val="black"/>
              </a:solidFill>
            </a:endParaRPr>
          </a:p>
          <a:p>
            <a:endParaRPr lang="fr-FR" dirty="0"/>
          </a:p>
        </p:txBody>
      </p:sp>
      <p:sp>
        <p:nvSpPr>
          <p:cNvPr id="4" name="Espace réservé du pied de page 3"/>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1098534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4294967295"/>
          </p:nvPr>
        </p:nvSpPr>
        <p:spPr>
          <a:xfrm>
            <a:off x="468313" y="1484784"/>
            <a:ext cx="8675687" cy="4392487"/>
          </a:xfrm>
        </p:spPr>
        <p:txBody>
          <a:bodyPr>
            <a:normAutofit fontScale="92500"/>
          </a:bodyPr>
          <a:lstStyle/>
          <a:p>
            <a:r>
              <a:rPr lang="fr-FR" dirty="0"/>
              <a:t>Aggravée par l’obésité, la bière, les sodas, les diurétiques</a:t>
            </a:r>
          </a:p>
          <a:p>
            <a:r>
              <a:rPr lang="fr-FR" dirty="0"/>
              <a:t>Gravité liée aux </a:t>
            </a:r>
            <a:r>
              <a:rPr lang="fr-FR" dirty="0" smtClean="0"/>
              <a:t>comorbidités et au handicap fonctionnel.</a:t>
            </a:r>
          </a:p>
          <a:p>
            <a:r>
              <a:rPr lang="fr-FR" dirty="0" smtClean="0"/>
              <a:t> Surmortalité cardiovasculaire et rénale</a:t>
            </a:r>
          </a:p>
          <a:p>
            <a:r>
              <a:rPr lang="fr-FR" dirty="0"/>
              <a:t>Prévalence IDM 14% chez le goutteux</a:t>
            </a:r>
          </a:p>
          <a:p>
            <a:pPr marL="0" indent="0">
              <a:buNone/>
            </a:pPr>
            <a:r>
              <a:rPr lang="fr-FR" dirty="0"/>
              <a:t>                                  5,7% chez HU non </a:t>
            </a:r>
            <a:r>
              <a:rPr lang="fr-FR" dirty="0" smtClean="0"/>
              <a:t>goutteux</a:t>
            </a:r>
          </a:p>
          <a:p>
            <a:r>
              <a:rPr lang="fr-FR" dirty="0"/>
              <a:t>Et pourtant trop souvent négligée, non assez </a:t>
            </a:r>
            <a:r>
              <a:rPr lang="fr-FR" dirty="0" smtClean="0"/>
              <a:t>traitée</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smtClean="0"/>
          </a:p>
          <a:p>
            <a:pPr marL="0" indent="0">
              <a:buNone/>
            </a:pPr>
            <a:endParaRPr lang="fr-FR" dirty="0" smtClean="0"/>
          </a:p>
          <a:p>
            <a:pPr marL="0" indent="0">
              <a:buNone/>
            </a:pPr>
            <a:endParaRPr lang="fr-FR" dirty="0"/>
          </a:p>
          <a:p>
            <a:endParaRPr lang="fr-FR" dirty="0"/>
          </a:p>
          <a:p>
            <a:endParaRPr lang="fr-FR" dirty="0"/>
          </a:p>
        </p:txBody>
      </p:sp>
      <p:sp>
        <p:nvSpPr>
          <p:cNvPr id="3" name="Espace réservé du pied de page 2"/>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877560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08720"/>
            <a:ext cx="8229600" cy="1296144"/>
          </a:xfrm>
        </p:spPr>
        <p:txBody>
          <a:bodyPr>
            <a:normAutofit fontScale="90000"/>
          </a:bodyPr>
          <a:lstStyle/>
          <a:p>
            <a:r>
              <a:rPr lang="fr-FR" dirty="0" smtClean="0"/>
              <a:t>Recommandations  EULAR 2014 puis ACR 2015 toujours d’actualité</a:t>
            </a:r>
            <a:endParaRPr lang="fr-FR" dirty="0"/>
          </a:p>
        </p:txBody>
      </p:sp>
      <p:sp>
        <p:nvSpPr>
          <p:cNvPr id="3" name="Espace réservé du contenu 2"/>
          <p:cNvSpPr>
            <a:spLocks noGrp="1"/>
          </p:cNvSpPr>
          <p:nvPr>
            <p:ph idx="1"/>
          </p:nvPr>
        </p:nvSpPr>
        <p:spPr>
          <a:xfrm>
            <a:off x="467544" y="2564904"/>
            <a:ext cx="8157592" cy="3528392"/>
          </a:xfrm>
        </p:spPr>
        <p:txBody>
          <a:bodyPr>
            <a:normAutofit/>
          </a:bodyPr>
          <a:lstStyle/>
          <a:p>
            <a:r>
              <a:rPr lang="fr-FR" dirty="0" smtClean="0"/>
              <a:t>Dépister les comorbidités: maladie rénale chronique, insuffisance coronarienne et cardiaque, AMI, diabète, HTA, obésité, tabac</a:t>
            </a:r>
          </a:p>
          <a:p>
            <a:r>
              <a:rPr lang="fr-FR" dirty="0" smtClean="0"/>
              <a:t>PEC globale</a:t>
            </a:r>
          </a:p>
          <a:p>
            <a:r>
              <a:rPr lang="fr-FR" dirty="0" smtClean="0"/>
              <a:t>Informer, éduquer, impliquer le patient</a:t>
            </a:r>
          </a:p>
          <a:p>
            <a:pPr marL="0" indent="0">
              <a:buNone/>
            </a:pPr>
            <a:r>
              <a:rPr lang="fr-FR" dirty="0" smtClean="0"/>
              <a:t>                                </a:t>
            </a:r>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692459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764704"/>
            <a:ext cx="8229600" cy="1224136"/>
          </a:xfrm>
        </p:spPr>
        <p:txBody>
          <a:bodyPr/>
          <a:lstStyle/>
          <a:p>
            <a:r>
              <a:rPr lang="fr-FR" dirty="0" smtClean="0"/>
              <a:t>Conseils diététiques </a:t>
            </a:r>
            <a:endParaRPr lang="fr-FR" dirty="0"/>
          </a:p>
        </p:txBody>
      </p:sp>
      <p:sp>
        <p:nvSpPr>
          <p:cNvPr id="3" name="Espace réservé du contenu 2"/>
          <p:cNvSpPr>
            <a:spLocks noGrp="1"/>
          </p:cNvSpPr>
          <p:nvPr>
            <p:ph idx="1"/>
          </p:nvPr>
        </p:nvSpPr>
        <p:spPr>
          <a:xfrm>
            <a:off x="457200" y="2060848"/>
            <a:ext cx="8229600" cy="4065315"/>
          </a:xfrm>
        </p:spPr>
        <p:txBody>
          <a:bodyPr/>
          <a:lstStyle/>
          <a:p>
            <a:r>
              <a:rPr lang="fr-FR" dirty="0" smtClean="0"/>
              <a:t>Perte de poids si nécessaire</a:t>
            </a:r>
          </a:p>
          <a:p>
            <a:r>
              <a:rPr lang="fr-FR" dirty="0" smtClean="0"/>
              <a:t>Arrêt des alcools: bière (avec et sans alcool) et spiritueux</a:t>
            </a:r>
          </a:p>
          <a:p>
            <a:r>
              <a:rPr lang="fr-FR" dirty="0" smtClean="0"/>
              <a:t>Arrêt des sodas sucrés</a:t>
            </a:r>
          </a:p>
          <a:p>
            <a:r>
              <a:rPr lang="fr-FR" dirty="0" smtClean="0"/>
              <a:t>Eviter excès de viande et poisson</a:t>
            </a:r>
          </a:p>
          <a:p>
            <a:r>
              <a:rPr lang="fr-FR" dirty="0" smtClean="0"/>
              <a:t>Produits peu gras conseillés</a:t>
            </a:r>
          </a:p>
          <a:p>
            <a:r>
              <a:rPr lang="fr-FR" dirty="0" smtClean="0"/>
              <a:t>Exercices physiques conseillés</a:t>
            </a:r>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2215797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764704"/>
            <a:ext cx="8229600" cy="1224136"/>
          </a:xfrm>
        </p:spPr>
        <p:txBody>
          <a:bodyPr>
            <a:normAutofit fontScale="90000"/>
          </a:bodyPr>
          <a:lstStyle/>
          <a:p>
            <a:r>
              <a:rPr lang="fr-FR" dirty="0" smtClean="0"/>
              <a:t>Améliorer les traitements des comorbidités</a:t>
            </a:r>
            <a:endParaRPr lang="fr-FR" dirty="0"/>
          </a:p>
        </p:txBody>
      </p:sp>
      <p:sp>
        <p:nvSpPr>
          <p:cNvPr id="3" name="Espace réservé du contenu 2"/>
          <p:cNvSpPr>
            <a:spLocks noGrp="1"/>
          </p:cNvSpPr>
          <p:nvPr>
            <p:ph idx="1"/>
          </p:nvPr>
        </p:nvSpPr>
        <p:spPr>
          <a:xfrm>
            <a:off x="457200" y="2276872"/>
            <a:ext cx="8229600" cy="3849291"/>
          </a:xfrm>
        </p:spPr>
        <p:txBody>
          <a:bodyPr/>
          <a:lstStyle/>
          <a:p>
            <a:r>
              <a:rPr lang="fr-FR" dirty="0" smtClean="0"/>
              <a:t>Substituer, si possible, un traitement par diurétique de l’anse ou un thiazidique</a:t>
            </a:r>
          </a:p>
          <a:p>
            <a:r>
              <a:rPr lang="fr-FR" dirty="0" smtClean="0"/>
              <a:t>En cas d’HTA, préférer le </a:t>
            </a:r>
            <a:r>
              <a:rPr lang="fr-FR" dirty="0" err="1" smtClean="0"/>
              <a:t>losartan</a:t>
            </a:r>
            <a:r>
              <a:rPr lang="fr-FR" dirty="0" smtClean="0"/>
              <a:t> ou un inhibiteur calcique</a:t>
            </a:r>
          </a:p>
          <a:p>
            <a:r>
              <a:rPr lang="fr-FR" dirty="0" smtClean="0"/>
              <a:t>En cas de dyslipidémie, préférer une statine ou le </a:t>
            </a:r>
            <a:r>
              <a:rPr lang="fr-FR" dirty="0" err="1" smtClean="0"/>
              <a:t>fénofibrate</a:t>
            </a:r>
            <a:endParaRPr lang="fr-FR" dirty="0"/>
          </a:p>
        </p:txBody>
      </p:sp>
      <p:sp>
        <p:nvSpPr>
          <p:cNvPr id="4" name="Espace réservé du pied de page 3"/>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648635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210146"/>
          </a:xfrm>
        </p:spPr>
        <p:txBody>
          <a:bodyPr/>
          <a:lstStyle/>
          <a:p>
            <a:r>
              <a:rPr lang="fr-FR" dirty="0" smtClean="0"/>
              <a:t>Traiter la crise</a:t>
            </a:r>
            <a:endParaRPr lang="fr-FR" dirty="0"/>
          </a:p>
        </p:txBody>
      </p:sp>
      <p:sp>
        <p:nvSpPr>
          <p:cNvPr id="3" name="Espace réservé du contenu 2"/>
          <p:cNvSpPr>
            <a:spLocks noGrp="1"/>
          </p:cNvSpPr>
          <p:nvPr>
            <p:ph idx="1"/>
          </p:nvPr>
        </p:nvSpPr>
        <p:spPr>
          <a:xfrm>
            <a:off x="467544" y="1844824"/>
            <a:ext cx="8568952" cy="4281339"/>
          </a:xfrm>
        </p:spPr>
        <p:txBody>
          <a:bodyPr>
            <a:normAutofit/>
          </a:bodyPr>
          <a:lstStyle/>
          <a:p>
            <a:r>
              <a:rPr lang="fr-FR" dirty="0" smtClean="0"/>
              <a:t>Le + tôt possible. Automédication possible</a:t>
            </a:r>
          </a:p>
          <a:p>
            <a:r>
              <a:rPr lang="fr-FR" dirty="0" smtClean="0"/>
              <a:t>Colchicine si crise de – de 12 h: </a:t>
            </a:r>
            <a:r>
              <a:rPr lang="fr-FR" u="sng" dirty="0" err="1" smtClean="0"/>
              <a:t>poso</a:t>
            </a:r>
            <a:r>
              <a:rPr lang="fr-FR" u="sng" dirty="0" smtClean="0"/>
              <a:t> </a:t>
            </a:r>
            <a:r>
              <a:rPr lang="fr-FR" u="sng" dirty="0" err="1" smtClean="0"/>
              <a:t>inf</a:t>
            </a:r>
            <a:r>
              <a:rPr lang="fr-FR" u="sng" dirty="0" smtClean="0"/>
              <a:t> à 2mg/j</a:t>
            </a:r>
            <a:r>
              <a:rPr lang="fr-FR" dirty="0" smtClean="0"/>
              <a:t>. Ex: 1mg puis 0,5mg une heure plus tard pour le premier jour.    </a:t>
            </a:r>
            <a:r>
              <a:rPr lang="fr-FR" u="sng" dirty="0" smtClean="0"/>
              <a:t>Attention:</a:t>
            </a:r>
            <a:r>
              <a:rPr lang="fr-FR" dirty="0" smtClean="0"/>
              <a:t> insuffisance rénale, macrolides (sauf </a:t>
            </a:r>
            <a:r>
              <a:rPr lang="fr-FR" dirty="0" err="1" smtClean="0"/>
              <a:t>spiramycine</a:t>
            </a:r>
            <a:r>
              <a:rPr lang="fr-FR" dirty="0" smtClean="0"/>
              <a:t>), statine, ciclosporine.</a:t>
            </a:r>
          </a:p>
          <a:p>
            <a:r>
              <a:rPr lang="fr-FR" dirty="0" smtClean="0"/>
              <a:t>La diarrhée est un signe de toxicité</a:t>
            </a:r>
          </a:p>
          <a:p>
            <a:pPr marL="0" indent="0">
              <a:buNone/>
            </a:pPr>
            <a:endParaRPr lang="fr-FR" dirty="0" smtClean="0"/>
          </a:p>
          <a:p>
            <a:endParaRPr lang="fr-FR" dirty="0" smtClean="0"/>
          </a:p>
          <a:p>
            <a:endParaRPr lang="fr-FR" dirty="0"/>
          </a:p>
        </p:txBody>
      </p:sp>
      <p:sp>
        <p:nvSpPr>
          <p:cNvPr id="5" name="Espace réservé du pied de page 4"/>
          <p:cNvSpPr>
            <a:spLocks noGrp="1"/>
          </p:cNvSpPr>
          <p:nvPr>
            <p:ph type="ftr" sz="quarter" idx="11"/>
          </p:nvPr>
        </p:nvSpPr>
        <p:spPr/>
        <p:txBody>
          <a:bodyPr/>
          <a:lstStyle/>
          <a:p>
            <a:r>
              <a:rPr lang="en-US" smtClean="0"/>
              <a:t>PMBFC  L Grimault 24 03 2018</a:t>
            </a:r>
            <a:endParaRPr lang="fr-FR"/>
          </a:p>
        </p:txBody>
      </p:sp>
    </p:spTree>
    <p:extLst>
      <p:ext uri="{BB962C8B-B14F-4D97-AF65-F5344CB8AC3E}">
        <p14:creationId xmlns:p14="http://schemas.microsoft.com/office/powerpoint/2010/main" val="386390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692</TotalTime>
  <Words>1096</Words>
  <Application>Microsoft Office PowerPoint</Application>
  <PresentationFormat>Affichage à l'écran (4:3)</PresentationFormat>
  <Paragraphs>169</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LA GOUTTE en pratique</vt:lpstr>
      <vt:lpstr>Résumé</vt:lpstr>
      <vt:lpstr>Goutte = maladie de surcharge par dépôts de cristaux d’urate de NA</vt:lpstr>
      <vt:lpstr>Présentation PowerPoint</vt:lpstr>
      <vt:lpstr>Présentation PowerPoint</vt:lpstr>
      <vt:lpstr>Recommandations  EULAR 2014 puis ACR 2015 toujours d’actualité</vt:lpstr>
      <vt:lpstr>Conseils diététiques </vt:lpstr>
      <vt:lpstr>Améliorer les traitements des comorbidités</vt:lpstr>
      <vt:lpstr>Traiter la crise</vt:lpstr>
      <vt:lpstr>Autres traitements des crises</vt:lpstr>
      <vt:lpstr>Surtout traitement de fond  = Traitement Hypouricémiant</vt:lpstr>
      <vt:lpstr>Présentation PowerPoint</vt:lpstr>
      <vt:lpstr>Présentation PowerPoint</vt:lpstr>
      <vt:lpstr>Résultats à 2 ans: deux modes de PEC</vt:lpstr>
      <vt:lpstr>Rappel Allopurinol</vt:lpstr>
      <vt:lpstr>Posologie fonction clearance créatinine</vt:lpstr>
      <vt:lpstr>Présentation PowerPoint</vt:lpstr>
      <vt:lpstr>Fébuxostat en seconde intention sauf si fonction rénale anormale</vt:lpstr>
      <vt:lpstr>Présentation PowerPoint</vt:lpstr>
      <vt:lpstr>Goutte difficile, sévère ou réfractaire</vt:lpstr>
      <vt:lpstr>Prévention des crises sous THU</vt:lpstr>
      <vt:lpstr>ATTENTION</vt:lpstr>
      <vt:lpstr>Présentation PowerPoint</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GOUTTE 2018</dc:title>
  <dc:creator>GRIMAULT Laurent</dc:creator>
  <cp:lastModifiedBy>CARTILLIER Christine</cp:lastModifiedBy>
  <cp:revision>193</cp:revision>
  <dcterms:created xsi:type="dcterms:W3CDTF">2018-03-11T17:59:53Z</dcterms:created>
  <dcterms:modified xsi:type="dcterms:W3CDTF">2018-03-22T13:14:45Z</dcterms:modified>
</cp:coreProperties>
</file>