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61" r:id="rId20"/>
    <p:sldId id="259" r:id="rId21"/>
    <p:sldId id="258" r:id="rId22"/>
    <p:sldId id="257" r:id="rId23"/>
    <p:sldId id="262" r:id="rId24"/>
    <p:sldId id="281" r:id="rId25"/>
    <p:sldId id="282" r:id="rId26"/>
    <p:sldId id="283" r:id="rId27"/>
    <p:sldId id="284" r:id="rId28"/>
    <p:sldId id="285"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A318E-962C-4E74-AD4B-B531522EA00F}" type="doc">
      <dgm:prSet loTypeId="urn:microsoft.com/office/officeart/2005/8/layout/chevron1" loCatId="process" qsTypeId="urn:microsoft.com/office/officeart/2005/8/quickstyle/3d5" qsCatId="3D" csTypeId="urn:microsoft.com/office/officeart/2005/8/colors/colorful5" csCatId="colorful" phldr="1"/>
      <dgm:spPr/>
    </dgm:pt>
    <dgm:pt modelId="{C6CA8948-E0E3-4F0C-91E3-EEBA6AF19036}">
      <dgm:prSet phldrT="[Texte]" custT="1"/>
      <dgm:spPr>
        <a:solidFill>
          <a:srgbClr val="C9316B"/>
        </a:solidFill>
      </dgm:spPr>
      <dgm:t>
        <a:bodyPr/>
        <a:lstStyle/>
        <a:p>
          <a:r>
            <a:rPr lang="fr-FR" sz="1400" b="1" dirty="0" smtClean="0">
              <a:latin typeface="Calibri" panose="020F0502020204030204" pitchFamily="34" charset="0"/>
              <a:cs typeface="Calibri" panose="020F0502020204030204" pitchFamily="34" charset="0"/>
            </a:rPr>
            <a:t>GENERATION Y</a:t>
          </a:r>
          <a:endParaRPr lang="en-US" sz="1400" b="1" dirty="0">
            <a:latin typeface="Calibri" panose="020F0502020204030204" pitchFamily="34" charset="0"/>
            <a:cs typeface="Calibri" panose="020F0502020204030204" pitchFamily="34" charset="0"/>
          </a:endParaRPr>
        </a:p>
      </dgm:t>
    </dgm:pt>
    <dgm:pt modelId="{D149C022-747B-4C81-963D-839D395C78F0}" type="sibTrans" cxnId="{ECFE6E0D-E882-4139-9307-5957F3465825}">
      <dgm:prSet/>
      <dgm:spPr/>
      <dgm:t>
        <a:bodyPr/>
        <a:lstStyle/>
        <a:p>
          <a:endParaRPr lang="en-US" sz="1400" b="1"/>
        </a:p>
      </dgm:t>
    </dgm:pt>
    <dgm:pt modelId="{1260330D-06A5-49D2-9026-9C0C40190A8E}" type="parTrans" cxnId="{ECFE6E0D-E882-4139-9307-5957F3465825}">
      <dgm:prSet/>
      <dgm:spPr/>
      <dgm:t>
        <a:bodyPr/>
        <a:lstStyle/>
        <a:p>
          <a:endParaRPr lang="en-US" sz="1400" b="1"/>
        </a:p>
      </dgm:t>
    </dgm:pt>
    <dgm:pt modelId="{CA03BEA2-9791-46EE-AC34-E7173F2D5DF3}">
      <dgm:prSet phldrT="[Texte]" custT="1"/>
      <dgm:spPr>
        <a:solidFill>
          <a:schemeClr val="accent1"/>
        </a:solidFill>
      </dgm:spPr>
      <dgm:t>
        <a:bodyPr/>
        <a:lstStyle/>
        <a:p>
          <a:r>
            <a:rPr lang="fr-FR" sz="1400" b="1" dirty="0" smtClean="0">
              <a:latin typeface="Calibri" panose="020F0502020204030204" pitchFamily="34" charset="0"/>
              <a:cs typeface="Calibri" panose="020F0502020204030204" pitchFamily="34" charset="0"/>
            </a:rPr>
            <a:t>GENERATION X</a:t>
          </a:r>
          <a:endParaRPr lang="en-US" sz="1400" b="1" dirty="0">
            <a:latin typeface="Calibri" panose="020F0502020204030204" pitchFamily="34" charset="0"/>
            <a:cs typeface="Calibri" panose="020F0502020204030204" pitchFamily="34" charset="0"/>
          </a:endParaRPr>
        </a:p>
      </dgm:t>
    </dgm:pt>
    <dgm:pt modelId="{FFB34158-3A2F-45B1-BC55-E517C9BFC057}" type="sibTrans" cxnId="{3482F154-327A-4DBA-9C00-7438CDFFBEDB}">
      <dgm:prSet/>
      <dgm:spPr/>
      <dgm:t>
        <a:bodyPr/>
        <a:lstStyle/>
        <a:p>
          <a:endParaRPr lang="en-US" sz="1400" b="1"/>
        </a:p>
      </dgm:t>
    </dgm:pt>
    <dgm:pt modelId="{97F2C3F5-5168-4621-8CC2-FAFA9E83A9EC}" type="parTrans" cxnId="{3482F154-327A-4DBA-9C00-7438CDFFBEDB}">
      <dgm:prSet/>
      <dgm:spPr/>
      <dgm:t>
        <a:bodyPr/>
        <a:lstStyle/>
        <a:p>
          <a:endParaRPr lang="en-US" sz="1400" b="1"/>
        </a:p>
      </dgm:t>
    </dgm:pt>
    <dgm:pt modelId="{FEA8D941-D49B-4516-B188-E28F97F6E68B}">
      <dgm:prSet phldrT="[Texte]" custT="1"/>
      <dgm:spPr>
        <a:solidFill>
          <a:schemeClr val="accent2">
            <a:lumMod val="50000"/>
          </a:schemeClr>
        </a:solidFill>
      </dgm:spPr>
      <dgm:t>
        <a:bodyPr/>
        <a:lstStyle/>
        <a:p>
          <a:r>
            <a:rPr lang="fr-FR" sz="1400" b="1" dirty="0" smtClean="0">
              <a:latin typeface="Calibri" panose="020F0502020204030204" pitchFamily="34" charset="0"/>
              <a:cs typeface="Calibri" panose="020F0502020204030204" pitchFamily="34" charset="0"/>
            </a:rPr>
            <a:t>BABY- BOOMERS</a:t>
          </a:r>
          <a:endParaRPr lang="en-US" sz="1400" b="1" dirty="0">
            <a:latin typeface="Calibri" panose="020F0502020204030204" pitchFamily="34" charset="0"/>
            <a:cs typeface="Calibri" panose="020F0502020204030204" pitchFamily="34" charset="0"/>
          </a:endParaRPr>
        </a:p>
      </dgm:t>
    </dgm:pt>
    <dgm:pt modelId="{B87AEBB7-5AAF-41EE-A0E7-28C65EE53D51}" type="sibTrans" cxnId="{EE2CD570-7A04-47CA-9092-C007D235C839}">
      <dgm:prSet/>
      <dgm:spPr/>
      <dgm:t>
        <a:bodyPr/>
        <a:lstStyle/>
        <a:p>
          <a:endParaRPr lang="en-US" sz="1400" b="1"/>
        </a:p>
      </dgm:t>
    </dgm:pt>
    <dgm:pt modelId="{80213C10-012A-4357-B8BF-9DCDF323E81A}" type="parTrans" cxnId="{EE2CD570-7A04-47CA-9092-C007D235C839}">
      <dgm:prSet/>
      <dgm:spPr/>
      <dgm:t>
        <a:bodyPr/>
        <a:lstStyle/>
        <a:p>
          <a:endParaRPr lang="en-US" sz="1400" b="1"/>
        </a:p>
      </dgm:t>
    </dgm:pt>
    <dgm:pt modelId="{6487EE4F-FC9D-4BF8-A320-645C190C798E}">
      <dgm:prSet phldrT="[Texte]" custT="1"/>
      <dgm:spPr>
        <a:solidFill>
          <a:schemeClr val="accent6">
            <a:lumMod val="75000"/>
          </a:schemeClr>
        </a:solidFill>
      </dgm:spPr>
      <dgm:t>
        <a:bodyPr/>
        <a:lstStyle/>
        <a:p>
          <a:r>
            <a:rPr lang="fr-FR" sz="1400" b="1" dirty="0" smtClean="0">
              <a:latin typeface="Calibri" panose="020F0502020204030204" pitchFamily="34" charset="0"/>
              <a:cs typeface="Calibri" panose="020F0502020204030204" pitchFamily="34" charset="0"/>
            </a:rPr>
            <a:t>GENERATION SILENCIEUSE</a:t>
          </a:r>
          <a:endParaRPr lang="en-US" sz="1400" b="1" dirty="0">
            <a:latin typeface="Calibri" panose="020F0502020204030204" pitchFamily="34" charset="0"/>
            <a:cs typeface="Calibri" panose="020F0502020204030204" pitchFamily="34" charset="0"/>
          </a:endParaRPr>
        </a:p>
      </dgm:t>
    </dgm:pt>
    <dgm:pt modelId="{13B34783-84B4-4611-A962-26BCD56CF471}" type="sibTrans" cxnId="{A3645A0F-64B6-4331-A9F4-D4FB3A974694}">
      <dgm:prSet/>
      <dgm:spPr/>
      <dgm:t>
        <a:bodyPr/>
        <a:lstStyle/>
        <a:p>
          <a:endParaRPr lang="en-US" sz="1400" b="1"/>
        </a:p>
      </dgm:t>
    </dgm:pt>
    <dgm:pt modelId="{87B00121-5C97-4D12-A121-DCFE3AE1C896}" type="parTrans" cxnId="{A3645A0F-64B6-4331-A9F4-D4FB3A974694}">
      <dgm:prSet/>
      <dgm:spPr/>
      <dgm:t>
        <a:bodyPr/>
        <a:lstStyle/>
        <a:p>
          <a:endParaRPr lang="en-US" sz="1400" b="1"/>
        </a:p>
      </dgm:t>
    </dgm:pt>
    <dgm:pt modelId="{0A1552F5-0A1C-415D-AC2A-AB450C5B02A1}">
      <dgm:prSet phldrT="[Texte]" custT="1"/>
      <dgm:spPr>
        <a:solidFill>
          <a:schemeClr val="accent2">
            <a:lumMod val="75000"/>
          </a:schemeClr>
        </a:solidFill>
        <a:ln>
          <a:solidFill>
            <a:schemeClr val="accent5">
              <a:lumMod val="50000"/>
            </a:schemeClr>
          </a:solidFill>
        </a:ln>
      </dgm:spPr>
      <dgm:t>
        <a:bodyPr/>
        <a:lstStyle/>
        <a:p>
          <a:r>
            <a:rPr lang="fr-FR" sz="1400" b="1" dirty="0" smtClean="0">
              <a:latin typeface="Calibri" panose="020F0502020204030204" pitchFamily="34" charset="0"/>
              <a:cs typeface="Calibri" panose="020F0502020204030204" pitchFamily="34" charset="0"/>
            </a:rPr>
            <a:t>GENERATION Z </a:t>
          </a:r>
          <a:endParaRPr lang="en-US" sz="1400" b="1" dirty="0">
            <a:latin typeface="Calibri" panose="020F0502020204030204" pitchFamily="34" charset="0"/>
            <a:cs typeface="Calibri" panose="020F0502020204030204" pitchFamily="34" charset="0"/>
          </a:endParaRPr>
        </a:p>
      </dgm:t>
    </dgm:pt>
    <dgm:pt modelId="{381F8E14-3BCC-4D2F-A054-B0C557552C45}" type="sibTrans" cxnId="{7E53C522-6286-447D-91B6-5ACE4A29B74F}">
      <dgm:prSet/>
      <dgm:spPr/>
      <dgm:t>
        <a:bodyPr/>
        <a:lstStyle/>
        <a:p>
          <a:endParaRPr lang="en-US" sz="1400" b="1"/>
        </a:p>
      </dgm:t>
    </dgm:pt>
    <dgm:pt modelId="{7ACED2ED-FD35-4841-B09E-75A1B2CEBDF0}" type="parTrans" cxnId="{7E53C522-6286-447D-91B6-5ACE4A29B74F}">
      <dgm:prSet/>
      <dgm:spPr/>
      <dgm:t>
        <a:bodyPr/>
        <a:lstStyle/>
        <a:p>
          <a:endParaRPr lang="en-US" sz="1400" b="1"/>
        </a:p>
      </dgm:t>
    </dgm:pt>
    <dgm:pt modelId="{A9B7BCDD-7523-433E-9172-562AC06B718A}" type="pres">
      <dgm:prSet presAssocID="{D7EA318E-962C-4E74-AD4B-B531522EA00F}" presName="Name0" presStyleCnt="0">
        <dgm:presLayoutVars>
          <dgm:dir/>
          <dgm:animLvl val="lvl"/>
          <dgm:resizeHandles val="exact"/>
        </dgm:presLayoutVars>
      </dgm:prSet>
      <dgm:spPr/>
    </dgm:pt>
    <dgm:pt modelId="{79AD42F5-58D2-472B-8947-C7D584B0973F}" type="pres">
      <dgm:prSet presAssocID="{6487EE4F-FC9D-4BF8-A320-645C190C798E}" presName="parTxOnly" presStyleLbl="node1" presStyleIdx="0" presStyleCnt="5" custScaleY="105424" custLinFactNeighborX="-19719" custLinFactNeighborY="4158">
        <dgm:presLayoutVars>
          <dgm:chMax val="0"/>
          <dgm:chPref val="0"/>
          <dgm:bulletEnabled val="1"/>
        </dgm:presLayoutVars>
      </dgm:prSet>
      <dgm:spPr/>
      <dgm:t>
        <a:bodyPr/>
        <a:lstStyle/>
        <a:p>
          <a:endParaRPr lang="fr-FR"/>
        </a:p>
      </dgm:t>
    </dgm:pt>
    <dgm:pt modelId="{7C425549-039A-431F-AD87-61BDC6777568}" type="pres">
      <dgm:prSet presAssocID="{13B34783-84B4-4611-A962-26BCD56CF471}" presName="parTxOnlySpace" presStyleCnt="0"/>
      <dgm:spPr/>
    </dgm:pt>
    <dgm:pt modelId="{EFC8C3DD-EA17-430C-9816-D379F8278E7B}" type="pres">
      <dgm:prSet presAssocID="{FEA8D941-D49B-4516-B188-E28F97F6E68B}" presName="parTxOnly" presStyleLbl="node1" presStyleIdx="1" presStyleCnt="5" custScaleY="105424" custLinFactNeighborX="-79029" custLinFactNeighborY="4220">
        <dgm:presLayoutVars>
          <dgm:chMax val="0"/>
          <dgm:chPref val="0"/>
          <dgm:bulletEnabled val="1"/>
        </dgm:presLayoutVars>
      </dgm:prSet>
      <dgm:spPr/>
      <dgm:t>
        <a:bodyPr/>
        <a:lstStyle/>
        <a:p>
          <a:endParaRPr lang="en-US"/>
        </a:p>
      </dgm:t>
    </dgm:pt>
    <dgm:pt modelId="{E76FF30D-5C35-4FD9-B1D7-84FEDE288345}" type="pres">
      <dgm:prSet presAssocID="{B87AEBB7-5AAF-41EE-A0E7-28C65EE53D51}" presName="parTxOnlySpace" presStyleCnt="0"/>
      <dgm:spPr/>
    </dgm:pt>
    <dgm:pt modelId="{7DD75DC6-05B1-4B77-9743-51A80319E721}" type="pres">
      <dgm:prSet presAssocID="{CA03BEA2-9791-46EE-AC34-E7173F2D5DF3}" presName="parTxOnly" presStyleLbl="node1" presStyleIdx="2" presStyleCnt="5" custScaleY="105424" custLinFactX="-10266" custLinFactNeighborX="-100000">
        <dgm:presLayoutVars>
          <dgm:chMax val="0"/>
          <dgm:chPref val="0"/>
          <dgm:bulletEnabled val="1"/>
        </dgm:presLayoutVars>
      </dgm:prSet>
      <dgm:spPr/>
      <dgm:t>
        <a:bodyPr/>
        <a:lstStyle/>
        <a:p>
          <a:endParaRPr lang="en-US"/>
        </a:p>
      </dgm:t>
    </dgm:pt>
    <dgm:pt modelId="{B999C125-CBAF-453B-8FBF-7E9F26CA68B1}" type="pres">
      <dgm:prSet presAssocID="{FFB34158-3A2F-45B1-BC55-E517C9BFC057}" presName="parTxOnlySpace" presStyleCnt="0"/>
      <dgm:spPr/>
    </dgm:pt>
    <dgm:pt modelId="{7460DEE3-2C7D-4EE6-B4B6-2C2207F81028}" type="pres">
      <dgm:prSet presAssocID="{C6CA8948-E0E3-4F0C-91E3-EEBA6AF19036}" presName="parTxOnly" presStyleLbl="node1" presStyleIdx="3" presStyleCnt="5" custScaleY="105424" custLinFactX="-18932" custLinFactNeighborX="-100000">
        <dgm:presLayoutVars>
          <dgm:chMax val="0"/>
          <dgm:chPref val="0"/>
          <dgm:bulletEnabled val="1"/>
        </dgm:presLayoutVars>
      </dgm:prSet>
      <dgm:spPr/>
      <dgm:t>
        <a:bodyPr/>
        <a:lstStyle/>
        <a:p>
          <a:endParaRPr lang="en-US"/>
        </a:p>
      </dgm:t>
    </dgm:pt>
    <dgm:pt modelId="{F0719B13-6D83-43B6-AF15-A6A8A25A1D17}" type="pres">
      <dgm:prSet presAssocID="{D149C022-747B-4C81-963D-839D395C78F0}" presName="parTxOnlySpace" presStyleCnt="0"/>
      <dgm:spPr/>
    </dgm:pt>
    <dgm:pt modelId="{5DE01631-05A8-4260-A030-76C4E52A3E53}" type="pres">
      <dgm:prSet presAssocID="{0A1552F5-0A1C-415D-AC2A-AB450C5B02A1}" presName="parTxOnly" presStyleLbl="node1" presStyleIdx="4" presStyleCnt="5" custScaleY="105424" custLinFactX="-27779" custLinFactNeighborX="-100000" custLinFactNeighborY="464">
        <dgm:presLayoutVars>
          <dgm:chMax val="0"/>
          <dgm:chPref val="0"/>
          <dgm:bulletEnabled val="1"/>
        </dgm:presLayoutVars>
      </dgm:prSet>
      <dgm:spPr/>
      <dgm:t>
        <a:bodyPr/>
        <a:lstStyle/>
        <a:p>
          <a:endParaRPr lang="fr-FR"/>
        </a:p>
      </dgm:t>
    </dgm:pt>
  </dgm:ptLst>
  <dgm:cxnLst>
    <dgm:cxn modelId="{A8A45FEC-2F41-4407-BB99-18B23475A686}" type="presOf" srcId="{C6CA8948-E0E3-4F0C-91E3-EEBA6AF19036}" destId="{7460DEE3-2C7D-4EE6-B4B6-2C2207F81028}" srcOrd="0" destOrd="0" presId="urn:microsoft.com/office/officeart/2005/8/layout/chevron1"/>
    <dgm:cxn modelId="{91E57081-47B9-4636-B166-ED668BA7C26C}" type="presOf" srcId="{6487EE4F-FC9D-4BF8-A320-645C190C798E}" destId="{79AD42F5-58D2-472B-8947-C7D584B0973F}" srcOrd="0" destOrd="0" presId="urn:microsoft.com/office/officeart/2005/8/layout/chevron1"/>
    <dgm:cxn modelId="{A3645A0F-64B6-4331-A9F4-D4FB3A974694}" srcId="{D7EA318E-962C-4E74-AD4B-B531522EA00F}" destId="{6487EE4F-FC9D-4BF8-A320-645C190C798E}" srcOrd="0" destOrd="0" parTransId="{87B00121-5C97-4D12-A121-DCFE3AE1C896}" sibTransId="{13B34783-84B4-4611-A962-26BCD56CF471}"/>
    <dgm:cxn modelId="{3482F154-327A-4DBA-9C00-7438CDFFBEDB}" srcId="{D7EA318E-962C-4E74-AD4B-B531522EA00F}" destId="{CA03BEA2-9791-46EE-AC34-E7173F2D5DF3}" srcOrd="2" destOrd="0" parTransId="{97F2C3F5-5168-4621-8CC2-FAFA9E83A9EC}" sibTransId="{FFB34158-3A2F-45B1-BC55-E517C9BFC057}"/>
    <dgm:cxn modelId="{4789457B-2843-4D53-8DFC-2650E66BB835}" type="presOf" srcId="{0A1552F5-0A1C-415D-AC2A-AB450C5B02A1}" destId="{5DE01631-05A8-4260-A030-76C4E52A3E53}" srcOrd="0" destOrd="0" presId="urn:microsoft.com/office/officeart/2005/8/layout/chevron1"/>
    <dgm:cxn modelId="{EE2CD570-7A04-47CA-9092-C007D235C839}" srcId="{D7EA318E-962C-4E74-AD4B-B531522EA00F}" destId="{FEA8D941-D49B-4516-B188-E28F97F6E68B}" srcOrd="1" destOrd="0" parTransId="{80213C10-012A-4357-B8BF-9DCDF323E81A}" sibTransId="{B87AEBB7-5AAF-41EE-A0E7-28C65EE53D51}"/>
    <dgm:cxn modelId="{1EF20862-8E74-4063-B569-F1E66B3DE11F}" type="presOf" srcId="{CA03BEA2-9791-46EE-AC34-E7173F2D5DF3}" destId="{7DD75DC6-05B1-4B77-9743-51A80319E721}" srcOrd="0" destOrd="0" presId="urn:microsoft.com/office/officeart/2005/8/layout/chevron1"/>
    <dgm:cxn modelId="{ECFE6E0D-E882-4139-9307-5957F3465825}" srcId="{D7EA318E-962C-4E74-AD4B-B531522EA00F}" destId="{C6CA8948-E0E3-4F0C-91E3-EEBA6AF19036}" srcOrd="3" destOrd="0" parTransId="{1260330D-06A5-49D2-9026-9C0C40190A8E}" sibTransId="{D149C022-747B-4C81-963D-839D395C78F0}"/>
    <dgm:cxn modelId="{7E53C522-6286-447D-91B6-5ACE4A29B74F}" srcId="{D7EA318E-962C-4E74-AD4B-B531522EA00F}" destId="{0A1552F5-0A1C-415D-AC2A-AB450C5B02A1}" srcOrd="4" destOrd="0" parTransId="{7ACED2ED-FD35-4841-B09E-75A1B2CEBDF0}" sibTransId="{381F8E14-3BCC-4D2F-A054-B0C557552C45}"/>
    <dgm:cxn modelId="{D755A0C0-1110-4A06-A211-972379C65ADE}" type="presOf" srcId="{D7EA318E-962C-4E74-AD4B-B531522EA00F}" destId="{A9B7BCDD-7523-433E-9172-562AC06B718A}" srcOrd="0" destOrd="0" presId="urn:microsoft.com/office/officeart/2005/8/layout/chevron1"/>
    <dgm:cxn modelId="{4159D2C4-EA15-44C4-BFD2-D2E64608FF3A}" type="presOf" srcId="{FEA8D941-D49B-4516-B188-E28F97F6E68B}" destId="{EFC8C3DD-EA17-430C-9816-D379F8278E7B}" srcOrd="0" destOrd="0" presId="urn:microsoft.com/office/officeart/2005/8/layout/chevron1"/>
    <dgm:cxn modelId="{5828658A-5FDD-470B-A777-70DA05F91DCC}" type="presParOf" srcId="{A9B7BCDD-7523-433E-9172-562AC06B718A}" destId="{79AD42F5-58D2-472B-8947-C7D584B0973F}" srcOrd="0" destOrd="0" presId="urn:microsoft.com/office/officeart/2005/8/layout/chevron1"/>
    <dgm:cxn modelId="{234249E8-D7FB-4B9B-9433-357400997CF4}" type="presParOf" srcId="{A9B7BCDD-7523-433E-9172-562AC06B718A}" destId="{7C425549-039A-431F-AD87-61BDC6777568}" srcOrd="1" destOrd="0" presId="urn:microsoft.com/office/officeart/2005/8/layout/chevron1"/>
    <dgm:cxn modelId="{CBEB0079-6B29-4237-BA06-E073F2DF9CF1}" type="presParOf" srcId="{A9B7BCDD-7523-433E-9172-562AC06B718A}" destId="{EFC8C3DD-EA17-430C-9816-D379F8278E7B}" srcOrd="2" destOrd="0" presId="urn:microsoft.com/office/officeart/2005/8/layout/chevron1"/>
    <dgm:cxn modelId="{42ACE333-FA98-4927-B9D5-AB7AAE7CA707}" type="presParOf" srcId="{A9B7BCDD-7523-433E-9172-562AC06B718A}" destId="{E76FF30D-5C35-4FD9-B1D7-84FEDE288345}" srcOrd="3" destOrd="0" presId="urn:microsoft.com/office/officeart/2005/8/layout/chevron1"/>
    <dgm:cxn modelId="{158BB330-FC1F-40FA-8715-71EF6F77D834}" type="presParOf" srcId="{A9B7BCDD-7523-433E-9172-562AC06B718A}" destId="{7DD75DC6-05B1-4B77-9743-51A80319E721}" srcOrd="4" destOrd="0" presId="urn:microsoft.com/office/officeart/2005/8/layout/chevron1"/>
    <dgm:cxn modelId="{B87C867C-585F-40E3-B81C-BD07AF6FB418}" type="presParOf" srcId="{A9B7BCDD-7523-433E-9172-562AC06B718A}" destId="{B999C125-CBAF-453B-8FBF-7E9F26CA68B1}" srcOrd="5" destOrd="0" presId="urn:microsoft.com/office/officeart/2005/8/layout/chevron1"/>
    <dgm:cxn modelId="{C619F11D-218D-4DB3-B869-B36C5C231576}" type="presParOf" srcId="{A9B7BCDD-7523-433E-9172-562AC06B718A}" destId="{7460DEE3-2C7D-4EE6-B4B6-2C2207F81028}" srcOrd="6" destOrd="0" presId="urn:microsoft.com/office/officeart/2005/8/layout/chevron1"/>
    <dgm:cxn modelId="{A58923B9-FD28-4BDD-8CA4-0F92592DDCCE}" type="presParOf" srcId="{A9B7BCDD-7523-433E-9172-562AC06B718A}" destId="{F0719B13-6D83-43B6-AF15-A6A8A25A1D17}" srcOrd="7" destOrd="0" presId="urn:microsoft.com/office/officeart/2005/8/layout/chevron1"/>
    <dgm:cxn modelId="{007D20CF-1916-4DE6-89D4-A2C50DDDC7A2}" type="presParOf" srcId="{A9B7BCDD-7523-433E-9172-562AC06B718A}" destId="{5DE01631-05A8-4260-A030-76C4E52A3E53}"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EA318E-962C-4E74-AD4B-B531522EA00F}" type="doc">
      <dgm:prSet loTypeId="urn:microsoft.com/office/officeart/2005/8/layout/chevron1" loCatId="process" qsTypeId="urn:microsoft.com/office/officeart/2005/8/quickstyle/3d6" qsCatId="3D" csTypeId="urn:microsoft.com/office/officeart/2005/8/colors/colorful5" csCatId="colorful" phldr="1"/>
      <dgm:spPr/>
    </dgm:pt>
    <dgm:pt modelId="{A9B7BCDD-7523-433E-9172-562AC06B718A}" type="pres">
      <dgm:prSet presAssocID="{D7EA318E-962C-4E74-AD4B-B531522EA00F}" presName="Name0" presStyleCnt="0">
        <dgm:presLayoutVars>
          <dgm:dir/>
          <dgm:animLvl val="lvl"/>
          <dgm:resizeHandles val="exact"/>
        </dgm:presLayoutVars>
      </dgm:prSet>
      <dgm:spPr/>
    </dgm:pt>
  </dgm:ptLst>
  <dgm:cxnLst>
    <dgm:cxn modelId="{3C005E05-9059-41B6-9874-8A42C11BD579}" type="presOf" srcId="{D7EA318E-962C-4E74-AD4B-B531522EA00F}" destId="{A9B7BCDD-7523-433E-9172-562AC06B718A}"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D42F5-58D2-472B-8947-C7D584B0973F}">
      <dsp:nvSpPr>
        <dsp:cNvPr id="0" name=""/>
        <dsp:cNvSpPr/>
      </dsp:nvSpPr>
      <dsp:spPr>
        <a:xfrm>
          <a:off x="0" y="1799716"/>
          <a:ext cx="1947744" cy="821355"/>
        </a:xfrm>
        <a:prstGeom prst="chevron">
          <a:avLst/>
        </a:prstGeom>
        <a:solidFill>
          <a:schemeClr val="accent6">
            <a:lumMod val="7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FR" sz="1400" b="1" kern="1200" dirty="0" smtClean="0">
              <a:latin typeface="Calibri" panose="020F0502020204030204" pitchFamily="34" charset="0"/>
              <a:cs typeface="Calibri" panose="020F0502020204030204" pitchFamily="34" charset="0"/>
            </a:rPr>
            <a:t>GENERATION SILENCIEUSE</a:t>
          </a:r>
          <a:endParaRPr lang="en-US" sz="1400" b="1" kern="1200" dirty="0">
            <a:latin typeface="Calibri" panose="020F0502020204030204" pitchFamily="34" charset="0"/>
            <a:cs typeface="Calibri" panose="020F0502020204030204" pitchFamily="34" charset="0"/>
          </a:endParaRPr>
        </a:p>
      </dsp:txBody>
      <dsp:txXfrm>
        <a:off x="410678" y="1799716"/>
        <a:ext cx="1126389" cy="821355"/>
      </dsp:txXfrm>
    </dsp:sp>
    <dsp:sp modelId="{EFC8C3DD-EA17-430C-9816-D379F8278E7B}">
      <dsp:nvSpPr>
        <dsp:cNvPr id="0" name=""/>
        <dsp:cNvSpPr/>
      </dsp:nvSpPr>
      <dsp:spPr>
        <a:xfrm>
          <a:off x="1601229" y="1800199"/>
          <a:ext cx="1947744" cy="821355"/>
        </a:xfrm>
        <a:prstGeom prst="chevron">
          <a:avLst/>
        </a:prstGeom>
        <a:solidFill>
          <a:schemeClr val="accent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FR" sz="1400" b="1" kern="1200" dirty="0" smtClean="0">
              <a:latin typeface="Calibri" panose="020F0502020204030204" pitchFamily="34" charset="0"/>
              <a:cs typeface="Calibri" panose="020F0502020204030204" pitchFamily="34" charset="0"/>
            </a:rPr>
            <a:t>BABY- BOOMERS</a:t>
          </a:r>
          <a:endParaRPr lang="en-US" sz="1400" b="1" kern="1200" dirty="0">
            <a:latin typeface="Calibri" panose="020F0502020204030204" pitchFamily="34" charset="0"/>
            <a:cs typeface="Calibri" panose="020F0502020204030204" pitchFamily="34" charset="0"/>
          </a:endParaRPr>
        </a:p>
      </dsp:txBody>
      <dsp:txXfrm>
        <a:off x="2011907" y="1800199"/>
        <a:ext cx="1126389" cy="821355"/>
      </dsp:txXfrm>
    </dsp:sp>
    <dsp:sp modelId="{7DD75DC6-05B1-4B77-9743-51A80319E721}">
      <dsp:nvSpPr>
        <dsp:cNvPr id="0" name=""/>
        <dsp:cNvSpPr/>
      </dsp:nvSpPr>
      <dsp:spPr>
        <a:xfrm>
          <a:off x="3113398" y="1767322"/>
          <a:ext cx="1947744" cy="821355"/>
        </a:xfrm>
        <a:prstGeom prst="chevron">
          <a:avLst/>
        </a:prstGeom>
        <a:solidFill>
          <a:schemeClr val="accent1"/>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FR" sz="1400" b="1" kern="1200" dirty="0" smtClean="0">
              <a:latin typeface="Calibri" panose="020F0502020204030204" pitchFamily="34" charset="0"/>
              <a:cs typeface="Calibri" panose="020F0502020204030204" pitchFamily="34" charset="0"/>
            </a:rPr>
            <a:t>GENERATION X</a:t>
          </a:r>
          <a:endParaRPr lang="en-US" sz="1400" b="1" kern="1200" dirty="0">
            <a:latin typeface="Calibri" panose="020F0502020204030204" pitchFamily="34" charset="0"/>
            <a:cs typeface="Calibri" panose="020F0502020204030204" pitchFamily="34" charset="0"/>
          </a:endParaRPr>
        </a:p>
      </dsp:txBody>
      <dsp:txXfrm>
        <a:off x="3524076" y="1767322"/>
        <a:ext cx="1126389" cy="821355"/>
      </dsp:txXfrm>
    </dsp:sp>
    <dsp:sp modelId="{7460DEE3-2C7D-4EE6-B4B6-2C2207F81028}">
      <dsp:nvSpPr>
        <dsp:cNvPr id="0" name=""/>
        <dsp:cNvSpPr/>
      </dsp:nvSpPr>
      <dsp:spPr>
        <a:xfrm>
          <a:off x="4697576" y="1767322"/>
          <a:ext cx="1947744" cy="821355"/>
        </a:xfrm>
        <a:prstGeom prst="chevron">
          <a:avLst/>
        </a:prstGeom>
        <a:solidFill>
          <a:srgbClr val="C9316B"/>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FR" sz="1400" b="1" kern="1200" dirty="0" smtClean="0">
              <a:latin typeface="Calibri" panose="020F0502020204030204" pitchFamily="34" charset="0"/>
              <a:cs typeface="Calibri" panose="020F0502020204030204" pitchFamily="34" charset="0"/>
            </a:rPr>
            <a:t>GENERATION Y</a:t>
          </a:r>
          <a:endParaRPr lang="en-US" sz="1400" b="1" kern="1200" dirty="0">
            <a:latin typeface="Calibri" panose="020F0502020204030204" pitchFamily="34" charset="0"/>
            <a:cs typeface="Calibri" panose="020F0502020204030204" pitchFamily="34" charset="0"/>
          </a:endParaRPr>
        </a:p>
      </dsp:txBody>
      <dsp:txXfrm>
        <a:off x="5108254" y="1767322"/>
        <a:ext cx="1126389" cy="821355"/>
      </dsp:txXfrm>
    </dsp:sp>
    <dsp:sp modelId="{5DE01631-05A8-4260-A030-76C4E52A3E53}">
      <dsp:nvSpPr>
        <dsp:cNvPr id="0" name=""/>
        <dsp:cNvSpPr/>
      </dsp:nvSpPr>
      <dsp:spPr>
        <a:xfrm>
          <a:off x="6278229" y="1770937"/>
          <a:ext cx="1947744" cy="821355"/>
        </a:xfrm>
        <a:prstGeom prst="chevron">
          <a:avLst/>
        </a:prstGeom>
        <a:solidFill>
          <a:schemeClr val="accent2">
            <a:lumMod val="75000"/>
          </a:schemeClr>
        </a:solidFill>
        <a:ln>
          <a:solidFill>
            <a:schemeClr val="accent5">
              <a:lumMod val="50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FR" sz="1400" b="1" kern="1200" dirty="0" smtClean="0">
              <a:latin typeface="Calibri" panose="020F0502020204030204" pitchFamily="34" charset="0"/>
              <a:cs typeface="Calibri" panose="020F0502020204030204" pitchFamily="34" charset="0"/>
            </a:rPr>
            <a:t>GENERATION Z </a:t>
          </a:r>
          <a:endParaRPr lang="en-US" sz="1400" b="1" kern="1200" dirty="0">
            <a:latin typeface="Calibri" panose="020F0502020204030204" pitchFamily="34" charset="0"/>
            <a:cs typeface="Calibri" panose="020F0502020204030204" pitchFamily="34" charset="0"/>
          </a:endParaRPr>
        </a:p>
      </dsp:txBody>
      <dsp:txXfrm>
        <a:off x="6688907" y="1770937"/>
        <a:ext cx="1126389" cy="821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311327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331495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246191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29777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376660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F63AEEE-4DBF-497C-AA55-3F04DD0572F4}" type="datetimeFigureOut">
              <a:rPr lang="fr-FR" smtClean="0"/>
              <a:t>23/03/2018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127270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F63AEEE-4DBF-497C-AA55-3F04DD0572F4}" type="datetimeFigureOut">
              <a:rPr lang="fr-FR" smtClean="0"/>
              <a:t>23/03/2018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124496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F63AEEE-4DBF-497C-AA55-3F04DD0572F4}" type="datetimeFigureOut">
              <a:rPr lang="fr-FR" smtClean="0"/>
              <a:t>23/03/2018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411537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63AEEE-4DBF-497C-AA55-3F04DD0572F4}" type="datetimeFigureOut">
              <a:rPr lang="fr-FR" smtClean="0"/>
              <a:t>23/03/2018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79542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F63AEEE-4DBF-497C-AA55-3F04DD0572F4}" type="datetimeFigureOut">
              <a:rPr lang="fr-FR" smtClean="0"/>
              <a:t>23/03/2018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308637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F63AEEE-4DBF-497C-AA55-3F04DD0572F4}" type="datetimeFigureOut">
              <a:rPr lang="fr-FR" smtClean="0"/>
              <a:t>23/03/2018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8D2400-7A6B-45D4-94E2-7974B0200AC1}" type="slidenum">
              <a:rPr lang="fr-FR" smtClean="0"/>
              <a:t>‹N°›</a:t>
            </a:fld>
            <a:endParaRPr lang="fr-FR"/>
          </a:p>
        </p:txBody>
      </p:sp>
    </p:spTree>
    <p:extLst>
      <p:ext uri="{BB962C8B-B14F-4D97-AF65-F5344CB8AC3E}">
        <p14:creationId xmlns:p14="http://schemas.microsoft.com/office/powerpoint/2010/main" val="405602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3AEEE-4DBF-497C-AA55-3F04DD0572F4}" type="datetimeFigureOut">
              <a:rPr lang="fr-FR" smtClean="0"/>
              <a:t>23/03/2018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D2400-7A6B-45D4-94E2-7974B0200AC1}" type="slidenum">
              <a:rPr lang="fr-FR" smtClean="0"/>
              <a:t>‹N°›</a:t>
            </a:fld>
            <a:endParaRPr lang="fr-FR"/>
          </a:p>
        </p:txBody>
      </p:sp>
    </p:spTree>
    <p:extLst>
      <p:ext uri="{BB962C8B-B14F-4D97-AF65-F5344CB8AC3E}">
        <p14:creationId xmlns:p14="http://schemas.microsoft.com/office/powerpoint/2010/main" val="339125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esapsad.org/page/echelles-et-questionnaires" TargetMode="External"/><Relationship Id="rId2" Type="http://schemas.openxmlformats.org/officeDocument/2006/relationships/hyperlink" Target="https://jeudufoulard.com/" TargetMode="External"/><Relationship Id="rId1" Type="http://schemas.openxmlformats.org/officeDocument/2006/relationships/slideLayout" Target="../slideLayouts/slideLayout2.xml"/><Relationship Id="rId4" Type="http://schemas.openxmlformats.org/officeDocument/2006/relationships/hyperlink" Target="http://www.ors-auvergne.org/veille-sante-social/dep-ado-grille-de-depistage-de-consommation-problematique-dalcool-de-drogues-chez-adolescents-adolescentes-risq-version-3-3-juin-2016/"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Adolescence , prévention et dépistage des conduites addictives </a:t>
            </a:r>
            <a:endParaRPr lang="fr-FR" dirty="0"/>
          </a:p>
        </p:txBody>
      </p:sp>
      <p:sp>
        <p:nvSpPr>
          <p:cNvPr id="3" name="Sous-titre 2"/>
          <p:cNvSpPr>
            <a:spLocks noGrp="1"/>
          </p:cNvSpPr>
          <p:nvPr>
            <p:ph type="subTitle" idx="1"/>
          </p:nvPr>
        </p:nvSpPr>
        <p:spPr/>
        <p:txBody>
          <a:bodyPr/>
          <a:lstStyle/>
          <a:p>
            <a:r>
              <a:rPr lang="fr-FR" dirty="0" smtClean="0"/>
              <a:t>Dr </a:t>
            </a:r>
            <a:r>
              <a:rPr lang="fr-FR" dirty="0" smtClean="0"/>
              <a:t>G. A</a:t>
            </a:r>
            <a:r>
              <a:rPr lang="fr-FR" dirty="0" smtClean="0"/>
              <a:t>lloy</a:t>
            </a:r>
            <a:endParaRPr lang="fr-FR" dirty="0" smtClean="0"/>
          </a:p>
          <a:p>
            <a:r>
              <a:rPr lang="fr-FR" dirty="0" smtClean="0"/>
              <a:t>CH. Mâcon</a:t>
            </a:r>
            <a:endParaRPr lang="fr-FR" dirty="0"/>
          </a:p>
        </p:txBody>
      </p:sp>
    </p:spTree>
    <p:extLst>
      <p:ext uri="{BB962C8B-B14F-4D97-AF65-F5344CB8AC3E}">
        <p14:creationId xmlns:p14="http://schemas.microsoft.com/office/powerpoint/2010/main" val="226115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a:t>
            </a:r>
            <a:r>
              <a:rPr lang="fr-FR" dirty="0" err="1" smtClean="0"/>
              <a:t>pb</a:t>
            </a:r>
            <a:endParaRPr lang="fr-FR" dirty="0"/>
          </a:p>
        </p:txBody>
      </p:sp>
      <p:sp>
        <p:nvSpPr>
          <p:cNvPr id="3" name="Espace réservé du contenu 2"/>
          <p:cNvSpPr>
            <a:spLocks noGrp="1"/>
          </p:cNvSpPr>
          <p:nvPr>
            <p:ph idx="1"/>
          </p:nvPr>
        </p:nvSpPr>
        <p:spPr/>
        <p:txBody>
          <a:bodyPr>
            <a:normAutofit fontScale="85000" lnSpcReduction="10000"/>
          </a:bodyPr>
          <a:lstStyle/>
          <a:p>
            <a:pPr>
              <a:lnSpc>
                <a:spcPct val="90000"/>
              </a:lnSpc>
            </a:pPr>
            <a:r>
              <a:rPr lang="en-US" altLang="fr-FR" dirty="0" err="1">
                <a:latin typeface="Comic Sans MS" pitchFamily="66" charset="0"/>
              </a:rPr>
              <a:t>Jeu</a:t>
            </a:r>
            <a:r>
              <a:rPr lang="en-US" altLang="fr-FR" dirty="0">
                <a:latin typeface="Comic Sans MS" pitchFamily="66" charset="0"/>
              </a:rPr>
              <a:t> sans fin</a:t>
            </a:r>
          </a:p>
          <a:p>
            <a:pPr>
              <a:lnSpc>
                <a:spcPct val="90000"/>
              </a:lnSpc>
            </a:pPr>
            <a:r>
              <a:rPr lang="en-US" altLang="fr-FR" dirty="0">
                <a:latin typeface="Comic Sans MS" pitchFamily="66" charset="0"/>
              </a:rPr>
              <a:t>Pas de </a:t>
            </a:r>
            <a:r>
              <a:rPr lang="en-US" altLang="fr-FR" dirty="0" err="1" smtClean="0">
                <a:latin typeface="Comic Sans MS" pitchFamily="66" charset="0"/>
              </a:rPr>
              <a:t>repérage</a:t>
            </a:r>
            <a:r>
              <a:rPr lang="en-US" altLang="fr-FR" dirty="0" smtClean="0">
                <a:latin typeface="Comic Sans MS" pitchFamily="66" charset="0"/>
              </a:rPr>
              <a:t> </a:t>
            </a:r>
            <a:r>
              <a:rPr lang="en-US" altLang="fr-FR" dirty="0" err="1">
                <a:latin typeface="Comic Sans MS" pitchFamily="66" charset="0"/>
              </a:rPr>
              <a:t>temporel</a:t>
            </a:r>
            <a:endParaRPr lang="en-US" altLang="fr-FR" dirty="0">
              <a:latin typeface="Comic Sans MS" pitchFamily="66" charset="0"/>
            </a:endParaRPr>
          </a:p>
          <a:p>
            <a:pPr>
              <a:lnSpc>
                <a:spcPct val="90000"/>
              </a:lnSpc>
            </a:pPr>
            <a:r>
              <a:rPr lang="en-US" altLang="fr-FR" dirty="0" err="1">
                <a:latin typeface="Comic Sans MS" pitchFamily="66" charset="0"/>
              </a:rPr>
              <a:t>Bénéfices</a:t>
            </a:r>
            <a:r>
              <a:rPr lang="en-US" altLang="fr-FR" dirty="0">
                <a:latin typeface="Comic Sans MS" pitchFamily="66" charset="0"/>
              </a:rPr>
              <a:t> </a:t>
            </a:r>
            <a:r>
              <a:rPr lang="en-US" altLang="fr-FR" dirty="0" err="1">
                <a:latin typeface="Comic Sans MS" pitchFamily="66" charset="0"/>
              </a:rPr>
              <a:t>immédiats</a:t>
            </a:r>
            <a:endParaRPr lang="en-US" altLang="fr-FR" dirty="0">
              <a:latin typeface="Comic Sans MS" pitchFamily="66" charset="0"/>
            </a:endParaRPr>
          </a:p>
          <a:p>
            <a:pPr>
              <a:lnSpc>
                <a:spcPct val="90000"/>
              </a:lnSpc>
            </a:pPr>
            <a:r>
              <a:rPr lang="en-US" altLang="fr-FR" dirty="0" err="1">
                <a:latin typeface="Comic Sans MS" pitchFamily="66" charset="0"/>
              </a:rPr>
              <a:t>Réponse</a:t>
            </a:r>
            <a:r>
              <a:rPr lang="en-US" altLang="fr-FR" dirty="0">
                <a:latin typeface="Comic Sans MS" pitchFamily="66" charset="0"/>
              </a:rPr>
              <a:t> aggressive </a:t>
            </a:r>
            <a:r>
              <a:rPr lang="en-US" altLang="fr-FR" dirty="0" err="1" smtClean="0">
                <a:latin typeface="Comic Sans MS" pitchFamily="66" charset="0"/>
              </a:rPr>
              <a:t>plutôt</a:t>
            </a:r>
            <a:r>
              <a:rPr lang="en-US" altLang="fr-FR" dirty="0" smtClean="0">
                <a:latin typeface="Comic Sans MS" pitchFamily="66" charset="0"/>
              </a:rPr>
              <a:t> </a:t>
            </a:r>
            <a:r>
              <a:rPr lang="en-US" altLang="fr-FR" dirty="0">
                <a:latin typeface="Comic Sans MS" pitchFamily="66" charset="0"/>
              </a:rPr>
              <a:t>que reflexive</a:t>
            </a:r>
          </a:p>
          <a:p>
            <a:pPr>
              <a:lnSpc>
                <a:spcPct val="90000"/>
              </a:lnSpc>
            </a:pPr>
            <a:r>
              <a:rPr lang="en-US" altLang="fr-FR" dirty="0" err="1">
                <a:latin typeface="Comic Sans MS" pitchFamily="66" charset="0"/>
              </a:rPr>
              <a:t>Souvent</a:t>
            </a:r>
            <a:r>
              <a:rPr lang="en-US" altLang="fr-FR" dirty="0">
                <a:latin typeface="Comic Sans MS" pitchFamily="66" charset="0"/>
              </a:rPr>
              <a:t> dimension transgressive</a:t>
            </a:r>
          </a:p>
          <a:p>
            <a:pPr>
              <a:lnSpc>
                <a:spcPct val="90000"/>
              </a:lnSpc>
            </a:pPr>
            <a:r>
              <a:rPr lang="en-US" altLang="fr-FR" dirty="0">
                <a:latin typeface="Comic Sans MS" pitchFamily="66" charset="0"/>
              </a:rPr>
              <a:t>Pas </a:t>
            </a:r>
            <a:r>
              <a:rPr lang="en-US" altLang="fr-FR" dirty="0" err="1">
                <a:latin typeface="Comic Sans MS" pitchFamily="66" charset="0"/>
              </a:rPr>
              <a:t>d’empathie</a:t>
            </a:r>
            <a:r>
              <a:rPr lang="en-US" altLang="fr-FR" dirty="0">
                <a:latin typeface="Comic Sans MS" pitchFamily="66" charset="0"/>
              </a:rPr>
              <a:t> pour </a:t>
            </a:r>
            <a:r>
              <a:rPr lang="en-US" altLang="fr-FR" dirty="0" err="1">
                <a:latin typeface="Comic Sans MS" pitchFamily="66" charset="0"/>
              </a:rPr>
              <a:t>victime</a:t>
            </a:r>
            <a:endParaRPr lang="en-US" altLang="fr-FR" dirty="0">
              <a:latin typeface="Comic Sans MS" pitchFamily="66" charset="0"/>
            </a:endParaRPr>
          </a:p>
          <a:p>
            <a:pPr>
              <a:lnSpc>
                <a:spcPct val="90000"/>
              </a:lnSpc>
            </a:pPr>
            <a:r>
              <a:rPr lang="en-US" altLang="fr-FR" dirty="0">
                <a:latin typeface="Comic Sans MS" pitchFamily="66" charset="0"/>
              </a:rPr>
              <a:t>Impression de </a:t>
            </a:r>
            <a:r>
              <a:rPr lang="en-US" altLang="fr-FR" dirty="0" err="1">
                <a:latin typeface="Comic Sans MS" pitchFamily="66" charset="0"/>
              </a:rPr>
              <a:t>maitrise</a:t>
            </a:r>
            <a:r>
              <a:rPr lang="en-US" altLang="fr-FR" dirty="0">
                <a:latin typeface="Comic Sans MS" pitchFamily="66" charset="0"/>
              </a:rPr>
              <a:t> , de </a:t>
            </a:r>
            <a:r>
              <a:rPr lang="en-US" altLang="fr-FR" dirty="0" err="1">
                <a:latin typeface="Comic Sans MS" pitchFamily="66" charset="0"/>
              </a:rPr>
              <a:t>toute</a:t>
            </a:r>
            <a:r>
              <a:rPr lang="en-US" altLang="fr-FR" dirty="0">
                <a:latin typeface="Comic Sans MS" pitchFamily="66" charset="0"/>
              </a:rPr>
              <a:t>-puissance </a:t>
            </a:r>
          </a:p>
          <a:p>
            <a:pPr>
              <a:lnSpc>
                <a:spcPct val="90000"/>
              </a:lnSpc>
            </a:pPr>
            <a:r>
              <a:rPr lang="en-US" altLang="fr-FR" dirty="0" err="1">
                <a:latin typeface="Comic Sans MS" pitchFamily="66" charset="0"/>
              </a:rPr>
              <a:t>Machisme</a:t>
            </a:r>
            <a:endParaRPr lang="en-US" altLang="fr-FR" dirty="0">
              <a:latin typeface="Comic Sans MS" pitchFamily="66" charset="0"/>
            </a:endParaRPr>
          </a:p>
          <a:p>
            <a:pPr>
              <a:lnSpc>
                <a:spcPct val="90000"/>
              </a:lnSpc>
            </a:pPr>
            <a:r>
              <a:rPr lang="en-US" altLang="fr-FR" dirty="0">
                <a:latin typeface="Comic Sans MS" pitchFamily="66" charset="0"/>
              </a:rPr>
              <a:t>Confusion </a:t>
            </a:r>
            <a:r>
              <a:rPr lang="en-US" altLang="fr-FR" dirty="0" err="1">
                <a:latin typeface="Comic Sans MS" pitchFamily="66" charset="0"/>
              </a:rPr>
              <a:t>virtuel</a:t>
            </a:r>
            <a:r>
              <a:rPr lang="en-US" altLang="fr-FR" dirty="0">
                <a:latin typeface="Comic Sans MS" pitchFamily="66" charset="0"/>
              </a:rPr>
              <a:t> </a:t>
            </a:r>
            <a:r>
              <a:rPr lang="en-US" altLang="fr-FR" dirty="0" err="1">
                <a:latin typeface="Comic Sans MS" pitchFamily="66" charset="0"/>
              </a:rPr>
              <a:t>réel</a:t>
            </a:r>
            <a:r>
              <a:rPr lang="en-US" altLang="fr-FR" dirty="0">
                <a:latin typeface="Comic Sans MS" pitchFamily="66" charset="0"/>
              </a:rPr>
              <a:t> , avatar identification </a:t>
            </a:r>
          </a:p>
          <a:p>
            <a:pPr>
              <a:lnSpc>
                <a:spcPct val="90000"/>
              </a:lnSpc>
            </a:pPr>
            <a:r>
              <a:rPr lang="en-US" altLang="fr-FR" dirty="0" err="1">
                <a:latin typeface="Comic Sans MS" pitchFamily="66" charset="0"/>
              </a:rPr>
              <a:t>Prise</a:t>
            </a:r>
            <a:r>
              <a:rPr lang="en-US" altLang="fr-FR" dirty="0">
                <a:latin typeface="Comic Sans MS" pitchFamily="66" charset="0"/>
              </a:rPr>
              <a:t> de substance pour augmenter </a:t>
            </a:r>
            <a:r>
              <a:rPr lang="en-US" altLang="fr-FR" dirty="0" err="1">
                <a:latin typeface="Comic Sans MS" pitchFamily="66" charset="0"/>
              </a:rPr>
              <a:t>ses</a:t>
            </a:r>
            <a:r>
              <a:rPr lang="en-US" altLang="fr-FR" dirty="0">
                <a:latin typeface="Comic Sans MS" pitchFamily="66" charset="0"/>
              </a:rPr>
              <a:t> performances</a:t>
            </a:r>
          </a:p>
          <a:p>
            <a:endParaRPr lang="fr-FR" dirty="0"/>
          </a:p>
        </p:txBody>
      </p:sp>
    </p:spTree>
    <p:extLst>
      <p:ext uri="{BB962C8B-B14F-4D97-AF65-F5344CB8AC3E}">
        <p14:creationId xmlns:p14="http://schemas.microsoft.com/office/powerpoint/2010/main" val="12770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lnSpc>
                <a:spcPct val="90000"/>
              </a:lnSpc>
            </a:pPr>
            <a:r>
              <a:rPr lang="en-US" altLang="fr-FR" dirty="0">
                <a:latin typeface="Comic Sans MS" pitchFamily="66" charset="0"/>
              </a:rPr>
              <a:t>Bases neuro</a:t>
            </a:r>
          </a:p>
          <a:p>
            <a:pPr>
              <a:lnSpc>
                <a:spcPct val="90000"/>
              </a:lnSpc>
            </a:pPr>
            <a:r>
              <a:rPr lang="en-US" altLang="fr-FR" dirty="0">
                <a:latin typeface="Comic Sans MS" pitchFamily="66" charset="0"/>
              </a:rPr>
              <a:t>Adolescence </a:t>
            </a:r>
            <a:r>
              <a:rPr lang="en-US" altLang="fr-FR" dirty="0" err="1">
                <a:latin typeface="Comic Sans MS" pitchFamily="66" charset="0"/>
              </a:rPr>
              <a:t>période</a:t>
            </a:r>
            <a:r>
              <a:rPr lang="en-US" altLang="fr-FR" dirty="0">
                <a:latin typeface="Comic Sans MS" pitchFamily="66" charset="0"/>
              </a:rPr>
              <a:t> critique car dev non </a:t>
            </a:r>
            <a:r>
              <a:rPr lang="en-US" altLang="fr-FR" dirty="0" err="1">
                <a:latin typeface="Comic Sans MS" pitchFamily="66" charset="0"/>
              </a:rPr>
              <a:t>fini</a:t>
            </a:r>
            <a:r>
              <a:rPr lang="en-US" altLang="fr-FR" dirty="0">
                <a:latin typeface="Comic Sans MS" pitchFamily="66" charset="0"/>
              </a:rPr>
              <a:t> </a:t>
            </a:r>
            <a:r>
              <a:rPr lang="en-US" altLang="fr-FR" dirty="0" err="1">
                <a:latin typeface="Comic Sans MS" pitchFamily="66" charset="0"/>
              </a:rPr>
              <a:t>avant</a:t>
            </a:r>
            <a:r>
              <a:rPr lang="en-US" altLang="fr-FR" dirty="0">
                <a:latin typeface="Comic Sans MS" pitchFamily="66" charset="0"/>
              </a:rPr>
              <a:t> 20 </a:t>
            </a:r>
            <a:r>
              <a:rPr lang="en-US" altLang="fr-FR" dirty="0" err="1">
                <a:latin typeface="Comic Sans MS" pitchFamily="66" charset="0"/>
              </a:rPr>
              <a:t>ans</a:t>
            </a:r>
            <a:r>
              <a:rPr lang="en-US" altLang="fr-FR" dirty="0">
                <a:latin typeface="Comic Sans MS" pitchFamily="66" charset="0"/>
              </a:rPr>
              <a:t> des circuits de </a:t>
            </a:r>
            <a:r>
              <a:rPr lang="en-US" altLang="fr-FR" dirty="0" err="1">
                <a:latin typeface="Comic Sans MS" pitchFamily="66" charset="0"/>
              </a:rPr>
              <a:t>planification</a:t>
            </a:r>
            <a:r>
              <a:rPr lang="en-US" altLang="fr-FR" dirty="0">
                <a:latin typeface="Comic Sans MS" pitchFamily="66" charset="0"/>
              </a:rPr>
              <a:t>, </a:t>
            </a:r>
            <a:r>
              <a:rPr lang="en-US" altLang="fr-FR" dirty="0" err="1">
                <a:latin typeface="Comic Sans MS" pitchFamily="66" charset="0"/>
              </a:rPr>
              <a:t>capacité</a:t>
            </a:r>
            <a:r>
              <a:rPr lang="en-US" altLang="fr-FR" dirty="0">
                <a:latin typeface="Comic Sans MS" pitchFamily="66" charset="0"/>
              </a:rPr>
              <a:t> de </a:t>
            </a:r>
            <a:r>
              <a:rPr lang="en-US" altLang="fr-FR" dirty="0" err="1">
                <a:latin typeface="Comic Sans MS" pitchFamily="66" charset="0"/>
              </a:rPr>
              <a:t>prise</a:t>
            </a:r>
            <a:r>
              <a:rPr lang="en-US" altLang="fr-FR" dirty="0">
                <a:latin typeface="Comic Sans MS" pitchFamily="66" charset="0"/>
              </a:rPr>
              <a:t> de </a:t>
            </a:r>
            <a:r>
              <a:rPr lang="en-US" altLang="fr-FR" dirty="0" err="1">
                <a:latin typeface="Comic Sans MS" pitchFamily="66" charset="0"/>
              </a:rPr>
              <a:t>décision</a:t>
            </a:r>
            <a:r>
              <a:rPr lang="en-US" altLang="fr-FR" dirty="0">
                <a:latin typeface="Comic Sans MS" pitchFamily="66" charset="0"/>
              </a:rPr>
              <a:t> </a:t>
            </a:r>
          </a:p>
          <a:p>
            <a:pPr>
              <a:lnSpc>
                <a:spcPct val="90000"/>
              </a:lnSpc>
            </a:pPr>
            <a:r>
              <a:rPr lang="en-US" altLang="fr-FR" dirty="0" err="1">
                <a:latin typeface="Comic Sans MS" pitchFamily="66" charset="0"/>
              </a:rPr>
              <a:t>D’où</a:t>
            </a:r>
            <a:r>
              <a:rPr lang="en-US" altLang="fr-FR" dirty="0">
                <a:latin typeface="Comic Sans MS" pitchFamily="66" charset="0"/>
              </a:rPr>
              <a:t> </a:t>
            </a:r>
            <a:r>
              <a:rPr lang="en-US" altLang="fr-FR" dirty="0" err="1">
                <a:latin typeface="Comic Sans MS" pitchFamily="66" charset="0"/>
              </a:rPr>
              <a:t>moins</a:t>
            </a:r>
            <a:r>
              <a:rPr lang="en-US" altLang="fr-FR" dirty="0">
                <a:latin typeface="Comic Sans MS" pitchFamily="66" charset="0"/>
              </a:rPr>
              <a:t> </a:t>
            </a:r>
            <a:r>
              <a:rPr lang="en-US" altLang="fr-FR" dirty="0" err="1">
                <a:latin typeface="Comic Sans MS" pitchFamily="66" charset="0"/>
              </a:rPr>
              <a:t>d’appréhension</a:t>
            </a:r>
            <a:r>
              <a:rPr lang="en-US" altLang="fr-FR" dirty="0">
                <a:latin typeface="Comic Sans MS" pitchFamily="66" charset="0"/>
              </a:rPr>
              <a:t> du </a:t>
            </a:r>
            <a:r>
              <a:rPr lang="en-US" altLang="fr-FR" dirty="0" err="1">
                <a:latin typeface="Comic Sans MS" pitchFamily="66" charset="0"/>
              </a:rPr>
              <a:t>risque</a:t>
            </a:r>
            <a:r>
              <a:rPr lang="en-US" altLang="fr-FR" dirty="0">
                <a:latin typeface="Comic Sans MS" pitchFamily="66" charset="0"/>
              </a:rPr>
              <a:t>, plus </a:t>
            </a:r>
            <a:r>
              <a:rPr lang="en-US" altLang="fr-FR" dirty="0" err="1">
                <a:latin typeface="Comic Sans MS" pitchFamily="66" charset="0"/>
              </a:rPr>
              <a:t>impulsivité</a:t>
            </a:r>
            <a:endParaRPr lang="en-US" altLang="fr-FR" dirty="0">
              <a:latin typeface="Comic Sans MS" pitchFamily="66" charset="0"/>
            </a:endParaRPr>
          </a:p>
          <a:p>
            <a:pPr>
              <a:lnSpc>
                <a:spcPct val="90000"/>
              </a:lnSpc>
            </a:pPr>
            <a:r>
              <a:rPr lang="en-US" altLang="fr-FR" dirty="0" err="1">
                <a:latin typeface="Comic Sans MS" pitchFamily="66" charset="0"/>
              </a:rPr>
              <a:t>Neurones</a:t>
            </a:r>
            <a:r>
              <a:rPr lang="en-US" altLang="fr-FR" dirty="0">
                <a:latin typeface="Comic Sans MS" pitchFamily="66" charset="0"/>
              </a:rPr>
              <a:t> </a:t>
            </a:r>
            <a:r>
              <a:rPr lang="en-US" altLang="fr-FR" dirty="0" err="1">
                <a:latin typeface="Comic Sans MS" pitchFamily="66" charset="0"/>
              </a:rPr>
              <a:t>dopaminergiques</a:t>
            </a:r>
            <a:r>
              <a:rPr lang="en-US" altLang="fr-FR" dirty="0">
                <a:latin typeface="Comic Sans MS" pitchFamily="66" charset="0"/>
              </a:rPr>
              <a:t> , </a:t>
            </a:r>
            <a:r>
              <a:rPr lang="en-US" altLang="fr-FR" dirty="0" err="1">
                <a:latin typeface="Comic Sans MS" pitchFamily="66" charset="0"/>
              </a:rPr>
              <a:t>noyaux</a:t>
            </a:r>
            <a:r>
              <a:rPr lang="en-US" altLang="fr-FR" dirty="0">
                <a:latin typeface="Comic Sans MS" pitchFamily="66" charset="0"/>
              </a:rPr>
              <a:t> </a:t>
            </a:r>
            <a:r>
              <a:rPr lang="en-US" altLang="fr-FR" dirty="0" err="1">
                <a:latin typeface="Comic Sans MS" pitchFamily="66" charset="0"/>
              </a:rPr>
              <a:t>mésencéphaliques</a:t>
            </a:r>
            <a:r>
              <a:rPr lang="en-US" altLang="fr-FR" dirty="0">
                <a:latin typeface="Comic Sans MS" pitchFamily="66" charset="0"/>
              </a:rPr>
              <a:t>,  </a:t>
            </a:r>
            <a:r>
              <a:rPr lang="en-US" altLang="fr-FR" dirty="0" err="1">
                <a:latin typeface="Comic Sans MS" pitchFamily="66" charset="0"/>
              </a:rPr>
              <a:t>mise</a:t>
            </a:r>
            <a:r>
              <a:rPr lang="en-US" altLang="fr-FR" dirty="0">
                <a:latin typeface="Comic Sans MS" pitchFamily="66" charset="0"/>
              </a:rPr>
              <a:t> </a:t>
            </a:r>
            <a:r>
              <a:rPr lang="en-US" altLang="fr-FR" dirty="0" err="1">
                <a:latin typeface="Comic Sans MS" pitchFamily="66" charset="0"/>
              </a:rPr>
              <a:t>en</a:t>
            </a:r>
            <a:r>
              <a:rPr lang="en-US" altLang="fr-FR" dirty="0">
                <a:latin typeface="Comic Sans MS" pitchFamily="66" charset="0"/>
              </a:rPr>
              <a:t> </a:t>
            </a:r>
            <a:r>
              <a:rPr lang="en-US" altLang="fr-FR" dirty="0" err="1">
                <a:latin typeface="Comic Sans MS" pitchFamily="66" charset="0"/>
              </a:rPr>
              <a:t>jeu</a:t>
            </a:r>
            <a:r>
              <a:rPr lang="en-US" altLang="fr-FR" dirty="0">
                <a:latin typeface="Comic Sans MS" pitchFamily="66" charset="0"/>
              </a:rPr>
              <a:t> du </a:t>
            </a:r>
            <a:r>
              <a:rPr lang="en-US" altLang="fr-FR" dirty="0" err="1">
                <a:latin typeface="Comic Sans MS" pitchFamily="66" charset="0"/>
              </a:rPr>
              <a:t>système</a:t>
            </a:r>
            <a:r>
              <a:rPr lang="en-US" altLang="fr-FR" dirty="0">
                <a:latin typeface="Comic Sans MS" pitchFamily="66" charset="0"/>
              </a:rPr>
              <a:t> de </a:t>
            </a:r>
            <a:r>
              <a:rPr lang="en-US" altLang="fr-FR" dirty="0" err="1">
                <a:latin typeface="Comic Sans MS" pitchFamily="66" charset="0"/>
              </a:rPr>
              <a:t>récompense</a:t>
            </a:r>
            <a:r>
              <a:rPr lang="en-US" altLang="fr-FR" dirty="0">
                <a:latin typeface="Comic Sans MS" pitchFamily="66" charset="0"/>
              </a:rPr>
              <a:t>, augmentation de </a:t>
            </a:r>
            <a:r>
              <a:rPr lang="en-US" altLang="fr-FR" dirty="0" err="1">
                <a:latin typeface="Comic Sans MS" pitchFamily="66" charset="0"/>
              </a:rPr>
              <a:t>l’activité</a:t>
            </a:r>
            <a:r>
              <a:rPr lang="en-US" altLang="fr-FR" dirty="0">
                <a:latin typeface="Comic Sans MS" pitchFamily="66" charset="0"/>
              </a:rPr>
              <a:t> </a:t>
            </a:r>
            <a:r>
              <a:rPr lang="en-US" altLang="fr-FR" dirty="0" err="1">
                <a:latin typeface="Comic Sans MS" pitchFamily="66" charset="0"/>
              </a:rPr>
              <a:t>dopaminergique</a:t>
            </a:r>
            <a:r>
              <a:rPr lang="en-US" altLang="fr-FR" dirty="0">
                <a:latin typeface="Comic Sans MS" pitchFamily="66" charset="0"/>
              </a:rPr>
              <a:t>, </a:t>
            </a:r>
            <a:r>
              <a:rPr lang="en-US" altLang="fr-FR" dirty="0" err="1">
                <a:latin typeface="Comic Sans MS" pitchFamily="66" charset="0"/>
              </a:rPr>
              <a:t>lors</a:t>
            </a:r>
            <a:r>
              <a:rPr lang="en-US" altLang="fr-FR" dirty="0">
                <a:latin typeface="Comic Sans MS" pitchFamily="66" charset="0"/>
              </a:rPr>
              <a:t> </a:t>
            </a:r>
            <a:r>
              <a:rPr lang="en-US" altLang="fr-FR" dirty="0" err="1">
                <a:latin typeface="Comic Sans MS" pitchFamily="66" charset="0"/>
              </a:rPr>
              <a:t>obtention</a:t>
            </a:r>
            <a:r>
              <a:rPr lang="en-US" altLang="fr-FR" dirty="0">
                <a:latin typeface="Comic Sans MS" pitchFamily="66" charset="0"/>
              </a:rPr>
              <a:t> </a:t>
            </a:r>
            <a:r>
              <a:rPr lang="en-US" altLang="fr-FR" dirty="0" err="1">
                <a:latin typeface="Comic Sans MS" pitchFamily="66" charset="0"/>
              </a:rPr>
              <a:t>récompense</a:t>
            </a:r>
            <a:r>
              <a:rPr lang="en-US" altLang="fr-FR" dirty="0">
                <a:latin typeface="Comic Sans MS" pitchFamily="66" charset="0"/>
              </a:rPr>
              <a:t> </a:t>
            </a:r>
            <a:r>
              <a:rPr lang="en-US" altLang="fr-FR" dirty="0" err="1">
                <a:latin typeface="Comic Sans MS" pitchFamily="66" charset="0"/>
              </a:rPr>
              <a:t>inattendue</a:t>
            </a:r>
            <a:r>
              <a:rPr lang="en-US" altLang="fr-FR" dirty="0">
                <a:latin typeface="Comic Sans MS" pitchFamily="66" charset="0"/>
              </a:rPr>
              <a:t> plus que </a:t>
            </a:r>
            <a:r>
              <a:rPr lang="en-US" altLang="fr-FR" dirty="0" err="1">
                <a:latin typeface="Comic Sans MS" pitchFamily="66" charset="0"/>
              </a:rPr>
              <a:t>si</a:t>
            </a:r>
            <a:r>
              <a:rPr lang="en-US" altLang="fr-FR" dirty="0">
                <a:latin typeface="Comic Sans MS" pitchFamily="66" charset="0"/>
              </a:rPr>
              <a:t> </a:t>
            </a:r>
            <a:r>
              <a:rPr lang="en-US" altLang="fr-FR" dirty="0" err="1">
                <a:latin typeface="Comic Sans MS" pitchFamily="66" charset="0"/>
              </a:rPr>
              <a:t>prédite</a:t>
            </a:r>
            <a:r>
              <a:rPr lang="en-US" altLang="fr-FR" dirty="0">
                <a:latin typeface="Comic Sans MS" pitchFamily="66" charset="0"/>
              </a:rPr>
              <a:t>  </a:t>
            </a:r>
          </a:p>
          <a:p>
            <a:pPr>
              <a:lnSpc>
                <a:spcPct val="90000"/>
              </a:lnSpc>
            </a:pPr>
            <a:r>
              <a:rPr lang="en-US" altLang="fr-FR" dirty="0" err="1">
                <a:latin typeface="Comic Sans MS" pitchFamily="66" charset="0"/>
              </a:rPr>
              <a:t>Traitement</a:t>
            </a:r>
            <a:r>
              <a:rPr lang="en-US" altLang="fr-FR" dirty="0">
                <a:latin typeface="Comic Sans MS" pitchFamily="66" charset="0"/>
              </a:rPr>
              <a:t> image plus </a:t>
            </a:r>
            <a:r>
              <a:rPr lang="en-US" altLang="fr-FR" dirty="0" err="1">
                <a:latin typeface="Comic Sans MS" pitchFamily="66" charset="0"/>
              </a:rPr>
              <a:t>impactant</a:t>
            </a:r>
            <a:r>
              <a:rPr lang="en-US" altLang="fr-FR" dirty="0">
                <a:latin typeface="Comic Sans MS" pitchFamily="66" charset="0"/>
              </a:rPr>
              <a:t> que </a:t>
            </a:r>
            <a:r>
              <a:rPr lang="en-US" altLang="fr-FR" dirty="0" err="1">
                <a:latin typeface="Comic Sans MS" pitchFamily="66" charset="0"/>
              </a:rPr>
              <a:t>texte</a:t>
            </a:r>
            <a:r>
              <a:rPr lang="en-US" altLang="fr-FR" dirty="0">
                <a:latin typeface="Comic Sans MS" pitchFamily="66" charset="0"/>
              </a:rPr>
              <a:t> qui </a:t>
            </a:r>
            <a:r>
              <a:rPr lang="en-US" altLang="fr-FR" dirty="0" err="1">
                <a:latin typeface="Comic Sans MS" pitchFamily="66" charset="0"/>
              </a:rPr>
              <a:t>demande</a:t>
            </a:r>
            <a:r>
              <a:rPr lang="en-US" altLang="fr-FR" dirty="0">
                <a:latin typeface="Comic Sans MS" pitchFamily="66" charset="0"/>
              </a:rPr>
              <a:t> plus </a:t>
            </a:r>
            <a:r>
              <a:rPr lang="en-US" altLang="fr-FR" dirty="0" err="1">
                <a:latin typeface="Comic Sans MS" pitchFamily="66" charset="0"/>
              </a:rPr>
              <a:t>d’activation</a:t>
            </a:r>
            <a:r>
              <a:rPr lang="en-US" altLang="fr-FR" dirty="0">
                <a:latin typeface="Comic Sans MS" pitchFamily="66" charset="0"/>
              </a:rPr>
              <a:t> </a:t>
            </a:r>
            <a:r>
              <a:rPr lang="en-US" altLang="fr-FR" dirty="0" err="1">
                <a:latin typeface="Comic Sans MS" pitchFamily="66" charset="0"/>
              </a:rPr>
              <a:t>corticale</a:t>
            </a:r>
            <a:endParaRPr lang="en-US" altLang="fr-FR" dirty="0">
              <a:latin typeface="Comic Sans MS" pitchFamily="66" charset="0"/>
            </a:endParaRPr>
          </a:p>
          <a:p>
            <a:endParaRPr lang="fr-FR" dirty="0"/>
          </a:p>
        </p:txBody>
      </p:sp>
    </p:spTree>
    <p:extLst>
      <p:ext uri="{BB962C8B-B14F-4D97-AF65-F5344CB8AC3E}">
        <p14:creationId xmlns:p14="http://schemas.microsoft.com/office/powerpoint/2010/main" val="243246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lnSpc>
                <a:spcPct val="90000"/>
              </a:lnSpc>
            </a:pPr>
            <a:r>
              <a:rPr lang="en-US" altLang="fr-FR" dirty="0" smtClean="0">
                <a:latin typeface="Comic Sans MS" pitchFamily="66" charset="0"/>
              </a:rPr>
              <a:t>quid </a:t>
            </a:r>
            <a:r>
              <a:rPr lang="en-US" altLang="fr-FR" dirty="0" err="1">
                <a:latin typeface="Comic Sans MS" pitchFamily="66" charset="0"/>
              </a:rPr>
              <a:t>pb</a:t>
            </a:r>
            <a:r>
              <a:rPr lang="en-US" altLang="fr-FR" dirty="0">
                <a:latin typeface="Comic Sans MS" pitchFamily="66" charset="0"/>
              </a:rPr>
              <a:t> </a:t>
            </a:r>
            <a:r>
              <a:rPr lang="en-US" altLang="fr-FR" dirty="0" err="1">
                <a:latin typeface="Comic Sans MS" pitchFamily="66" charset="0"/>
              </a:rPr>
              <a:t>pathologiques</a:t>
            </a:r>
            <a:r>
              <a:rPr lang="en-US" altLang="fr-FR" dirty="0">
                <a:latin typeface="Comic Sans MS" pitchFamily="66" charset="0"/>
              </a:rPr>
              <a:t> qui </a:t>
            </a:r>
            <a:r>
              <a:rPr lang="en-US" altLang="fr-FR" dirty="0" err="1">
                <a:latin typeface="Comic Sans MS" pitchFamily="66" charset="0"/>
              </a:rPr>
              <a:t>impacteront</a:t>
            </a:r>
            <a:r>
              <a:rPr lang="en-US" altLang="fr-FR" dirty="0">
                <a:latin typeface="Comic Sans MS" pitchFamily="66" charset="0"/>
              </a:rPr>
              <a:t> sur </a:t>
            </a:r>
            <a:r>
              <a:rPr lang="en-US" altLang="fr-FR" dirty="0" err="1">
                <a:latin typeface="Comic Sans MS" pitchFamily="66" charset="0"/>
              </a:rPr>
              <a:t>prise</a:t>
            </a:r>
            <a:r>
              <a:rPr lang="en-US" altLang="fr-FR" dirty="0">
                <a:latin typeface="Comic Sans MS" pitchFamily="66" charset="0"/>
              </a:rPr>
              <a:t> </a:t>
            </a:r>
            <a:r>
              <a:rPr lang="en-US" altLang="fr-FR" dirty="0" err="1">
                <a:latin typeface="Comic Sans MS" pitchFamily="66" charset="0"/>
              </a:rPr>
              <a:t>en</a:t>
            </a:r>
            <a:r>
              <a:rPr lang="en-US" altLang="fr-FR" dirty="0">
                <a:latin typeface="Comic Sans MS" pitchFamily="66" charset="0"/>
              </a:rPr>
              <a:t> charge</a:t>
            </a:r>
          </a:p>
          <a:p>
            <a:pPr>
              <a:lnSpc>
                <a:spcPct val="90000"/>
              </a:lnSpc>
            </a:pPr>
            <a:r>
              <a:rPr lang="en-US" altLang="fr-FR" dirty="0" err="1">
                <a:latin typeface="Comic Sans MS" pitchFamily="66" charset="0"/>
              </a:rPr>
              <a:t>Tdah</a:t>
            </a:r>
            <a:r>
              <a:rPr lang="en-US" altLang="fr-FR" dirty="0">
                <a:latin typeface="Comic Sans MS" pitchFamily="66" charset="0"/>
              </a:rPr>
              <a:t> </a:t>
            </a:r>
          </a:p>
          <a:p>
            <a:pPr>
              <a:lnSpc>
                <a:spcPct val="90000"/>
              </a:lnSpc>
            </a:pPr>
            <a:r>
              <a:rPr lang="en-US" altLang="fr-FR" dirty="0">
                <a:latin typeface="Comic Sans MS" pitchFamily="66" charset="0"/>
              </a:rPr>
              <a:t>Troubles des </a:t>
            </a:r>
            <a:r>
              <a:rPr lang="en-US" altLang="fr-FR" dirty="0" err="1">
                <a:latin typeface="Comic Sans MS" pitchFamily="66" charset="0"/>
              </a:rPr>
              <a:t>conduites</a:t>
            </a:r>
            <a:endParaRPr lang="en-US" altLang="fr-FR" dirty="0">
              <a:latin typeface="Comic Sans MS" pitchFamily="66" charset="0"/>
            </a:endParaRPr>
          </a:p>
          <a:p>
            <a:pPr>
              <a:lnSpc>
                <a:spcPct val="90000"/>
              </a:lnSpc>
            </a:pPr>
            <a:r>
              <a:rPr lang="en-US" altLang="fr-FR" dirty="0" err="1">
                <a:latin typeface="Comic Sans MS" pitchFamily="66" charset="0"/>
              </a:rPr>
              <a:t>Dépression</a:t>
            </a:r>
            <a:endParaRPr lang="en-US" altLang="fr-FR" dirty="0">
              <a:latin typeface="Comic Sans MS" pitchFamily="66" charset="0"/>
            </a:endParaRPr>
          </a:p>
          <a:p>
            <a:pPr>
              <a:lnSpc>
                <a:spcPct val="90000"/>
              </a:lnSpc>
            </a:pPr>
            <a:r>
              <a:rPr lang="en-US" altLang="fr-FR" dirty="0" err="1">
                <a:latin typeface="Comic Sans MS" pitchFamily="66" charset="0"/>
              </a:rPr>
              <a:t>Toxicomanie</a:t>
            </a:r>
            <a:endParaRPr lang="en-US" altLang="fr-FR" dirty="0">
              <a:latin typeface="Comic Sans MS" pitchFamily="66" charset="0"/>
            </a:endParaRPr>
          </a:p>
          <a:p>
            <a:pPr>
              <a:lnSpc>
                <a:spcPct val="90000"/>
              </a:lnSpc>
            </a:pPr>
            <a:r>
              <a:rPr lang="en-US" altLang="fr-FR" dirty="0">
                <a:latin typeface="Comic Sans MS" pitchFamily="66" charset="0"/>
              </a:rPr>
              <a:t>Entrée </a:t>
            </a:r>
            <a:r>
              <a:rPr lang="en-US" altLang="fr-FR" dirty="0" err="1">
                <a:latin typeface="Comic Sans MS" pitchFamily="66" charset="0"/>
              </a:rPr>
              <a:t>schizo</a:t>
            </a:r>
            <a:r>
              <a:rPr lang="en-US" altLang="fr-FR" dirty="0">
                <a:latin typeface="Comic Sans MS" pitchFamily="66" charset="0"/>
              </a:rPr>
              <a:t> , </a:t>
            </a:r>
            <a:r>
              <a:rPr lang="en-US" altLang="fr-FR" dirty="0" err="1">
                <a:latin typeface="Comic Sans MS" pitchFamily="66" charset="0"/>
              </a:rPr>
              <a:t>personnalité</a:t>
            </a:r>
            <a:r>
              <a:rPr lang="en-US" altLang="fr-FR" dirty="0">
                <a:latin typeface="Comic Sans MS" pitchFamily="66" charset="0"/>
              </a:rPr>
              <a:t> </a:t>
            </a:r>
            <a:r>
              <a:rPr lang="en-US" altLang="fr-FR" dirty="0" err="1" smtClean="0">
                <a:latin typeface="Comic Sans MS" pitchFamily="66" charset="0"/>
              </a:rPr>
              <a:t>schizoïde</a:t>
            </a:r>
            <a:r>
              <a:rPr lang="en-US" altLang="fr-FR" dirty="0" smtClean="0">
                <a:latin typeface="Comic Sans MS" pitchFamily="66" charset="0"/>
              </a:rPr>
              <a:t> </a:t>
            </a:r>
            <a:endParaRPr lang="en-US" altLang="fr-FR" dirty="0">
              <a:latin typeface="Comic Sans MS" pitchFamily="66" charset="0"/>
            </a:endParaRPr>
          </a:p>
          <a:p>
            <a:pPr>
              <a:lnSpc>
                <a:spcPct val="90000"/>
              </a:lnSpc>
            </a:pPr>
            <a:r>
              <a:rPr lang="en-US" altLang="fr-FR" dirty="0">
                <a:latin typeface="Comic Sans MS" pitchFamily="66" charset="0"/>
              </a:rPr>
              <a:t>…</a:t>
            </a:r>
          </a:p>
          <a:p>
            <a:pPr>
              <a:lnSpc>
                <a:spcPct val="90000"/>
              </a:lnSpc>
            </a:pPr>
            <a:r>
              <a:rPr lang="en-US" altLang="fr-FR" dirty="0">
                <a:latin typeface="Comic Sans MS" pitchFamily="66" charset="0"/>
              </a:rPr>
              <a:t>De plus </a:t>
            </a:r>
            <a:r>
              <a:rPr lang="en-US" altLang="fr-FR" dirty="0" err="1">
                <a:latin typeface="Comic Sans MS" pitchFamily="66" charset="0"/>
              </a:rPr>
              <a:t>développement</a:t>
            </a:r>
            <a:r>
              <a:rPr lang="en-US" altLang="fr-FR" dirty="0">
                <a:latin typeface="Comic Sans MS" pitchFamily="66" charset="0"/>
              </a:rPr>
              <a:t> “addiction” </a:t>
            </a:r>
            <a:r>
              <a:rPr lang="en-US" altLang="fr-FR" dirty="0" err="1">
                <a:latin typeface="Comic Sans MS" pitchFamily="66" charset="0"/>
              </a:rPr>
              <a:t>complémentaire</a:t>
            </a:r>
            <a:r>
              <a:rPr lang="en-US" altLang="fr-FR" dirty="0">
                <a:latin typeface="Comic Sans MS" pitchFamily="66" charset="0"/>
              </a:rPr>
              <a:t> :</a:t>
            </a:r>
            <a:r>
              <a:rPr lang="en-US" altLang="fr-FR" dirty="0" err="1">
                <a:latin typeface="Comic Sans MS" pitchFamily="66" charset="0"/>
              </a:rPr>
              <a:t>Pornographie</a:t>
            </a:r>
            <a:r>
              <a:rPr lang="en-US" altLang="fr-FR" dirty="0">
                <a:latin typeface="Comic Sans MS" pitchFamily="66" charset="0"/>
              </a:rPr>
              <a:t> (film </a:t>
            </a:r>
            <a:r>
              <a:rPr lang="en-US" altLang="fr-FR" dirty="0" err="1">
                <a:latin typeface="Comic Sans MS" pitchFamily="66" charset="0"/>
              </a:rPr>
              <a:t>passif</a:t>
            </a:r>
            <a:r>
              <a:rPr lang="en-US" altLang="fr-FR" dirty="0">
                <a:latin typeface="Comic Sans MS" pitchFamily="66" charset="0"/>
              </a:rPr>
              <a:t> </a:t>
            </a:r>
            <a:r>
              <a:rPr lang="en-US" altLang="fr-FR" dirty="0" err="1">
                <a:latin typeface="Comic Sans MS" pitchFamily="66" charset="0"/>
              </a:rPr>
              <a:t>ou</a:t>
            </a:r>
            <a:r>
              <a:rPr lang="en-US" altLang="fr-FR" dirty="0">
                <a:latin typeface="Comic Sans MS" pitchFamily="66" charset="0"/>
              </a:rPr>
              <a:t> </a:t>
            </a:r>
            <a:r>
              <a:rPr lang="en-US" altLang="fr-FR" dirty="0" err="1">
                <a:latin typeface="Comic Sans MS" pitchFamily="66" charset="0"/>
              </a:rPr>
              <a:t>vécu</a:t>
            </a:r>
            <a:r>
              <a:rPr lang="en-US" altLang="fr-FR" dirty="0">
                <a:latin typeface="Comic Sans MS" pitchFamily="66" charset="0"/>
              </a:rPr>
              <a:t>, webcam ,sites de rencontre ; </a:t>
            </a:r>
            <a:r>
              <a:rPr lang="en-US" altLang="fr-FR" dirty="0" err="1">
                <a:latin typeface="Comic Sans MS" pitchFamily="66" charset="0"/>
              </a:rPr>
              <a:t>jeux</a:t>
            </a:r>
            <a:r>
              <a:rPr lang="en-US" altLang="fr-FR" dirty="0">
                <a:latin typeface="Comic Sans MS" pitchFamily="66" charset="0"/>
              </a:rPr>
              <a:t> </a:t>
            </a:r>
            <a:r>
              <a:rPr lang="en-US" altLang="fr-FR" dirty="0" err="1">
                <a:latin typeface="Comic Sans MS" pitchFamily="66" charset="0"/>
              </a:rPr>
              <a:t>d’argent</a:t>
            </a:r>
            <a:r>
              <a:rPr lang="en-US" altLang="fr-FR" dirty="0">
                <a:latin typeface="Comic Sans MS" pitchFamily="66" charset="0"/>
              </a:rPr>
              <a:t> et de </a:t>
            </a:r>
            <a:r>
              <a:rPr lang="en-US" altLang="fr-FR" dirty="0" err="1">
                <a:latin typeface="Comic Sans MS" pitchFamily="66" charset="0"/>
              </a:rPr>
              <a:t>hasard</a:t>
            </a:r>
            <a:r>
              <a:rPr lang="en-US" altLang="fr-FR" dirty="0" smtClean="0">
                <a:latin typeface="Comic Sans MS" pitchFamily="66" charset="0"/>
              </a:rPr>
              <a:t>)</a:t>
            </a:r>
          </a:p>
          <a:p>
            <a:pPr>
              <a:lnSpc>
                <a:spcPct val="90000"/>
              </a:lnSpc>
            </a:pPr>
            <a:r>
              <a:rPr lang="en-US" altLang="fr-FR" dirty="0" smtClean="0">
                <a:latin typeface="Comic Sans MS" pitchFamily="66" charset="0"/>
              </a:rPr>
              <a:t>Blue challenge</a:t>
            </a:r>
            <a:endParaRPr lang="en-US" altLang="fr-FR" dirty="0">
              <a:latin typeface="Comic Sans MS" pitchFamily="66" charset="0"/>
            </a:endParaRPr>
          </a:p>
          <a:p>
            <a:pPr>
              <a:lnSpc>
                <a:spcPct val="90000"/>
              </a:lnSpc>
            </a:pPr>
            <a:r>
              <a:rPr lang="en-US" altLang="fr-FR" dirty="0" err="1">
                <a:latin typeface="Comic Sans MS" pitchFamily="66" charset="0"/>
              </a:rPr>
              <a:t>Pb</a:t>
            </a:r>
            <a:r>
              <a:rPr lang="en-US" altLang="fr-FR" dirty="0">
                <a:latin typeface="Comic Sans MS" pitchFamily="66" charset="0"/>
              </a:rPr>
              <a:t> financier et </a:t>
            </a:r>
            <a:r>
              <a:rPr lang="en-US" altLang="fr-FR" dirty="0" err="1">
                <a:latin typeface="Comic Sans MS" pitchFamily="66" charset="0"/>
              </a:rPr>
              <a:t>médicolégaux</a:t>
            </a:r>
            <a:r>
              <a:rPr lang="en-US" altLang="fr-FR" dirty="0">
                <a:latin typeface="Comic Sans MS" pitchFamily="66" charset="0"/>
              </a:rPr>
              <a:t> </a:t>
            </a:r>
          </a:p>
          <a:p>
            <a:endParaRPr lang="fr-FR" dirty="0"/>
          </a:p>
        </p:txBody>
      </p:sp>
    </p:spTree>
    <p:extLst>
      <p:ext uri="{BB962C8B-B14F-4D97-AF65-F5344CB8AC3E}">
        <p14:creationId xmlns:p14="http://schemas.microsoft.com/office/powerpoint/2010/main" val="3223174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pornographie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Découverte pornographie très jeune du primaire à la 6</a:t>
            </a:r>
            <a:r>
              <a:rPr lang="fr-FR" dirty="0" smtClean="0"/>
              <a:t>°:sites accessibles sans filtres sur téléphones portables</a:t>
            </a:r>
            <a:endParaRPr lang="fr-FR" dirty="0"/>
          </a:p>
          <a:p>
            <a:r>
              <a:rPr lang="fr-FR" dirty="0"/>
              <a:t>Danger </a:t>
            </a:r>
            <a:r>
              <a:rPr lang="fr-FR" dirty="0" smtClean="0"/>
              <a:t>reproduction de ces pratiques , onanisme excessif</a:t>
            </a:r>
            <a:endParaRPr lang="fr-FR" dirty="0"/>
          </a:p>
          <a:p>
            <a:r>
              <a:rPr lang="fr-FR" dirty="0"/>
              <a:t>Envahissement psychique</a:t>
            </a:r>
          </a:p>
          <a:p>
            <a:r>
              <a:rPr lang="fr-FR" dirty="0"/>
              <a:t>Question sur sa propre </a:t>
            </a:r>
            <a:r>
              <a:rPr lang="fr-FR" dirty="0" smtClean="0"/>
              <a:t>normalité</a:t>
            </a:r>
          </a:p>
          <a:p>
            <a:r>
              <a:rPr lang="fr-FR" dirty="0" err="1" smtClean="0"/>
              <a:t>Sexting</a:t>
            </a:r>
            <a:endParaRPr lang="fr-FR" dirty="0" smtClean="0"/>
          </a:p>
          <a:p>
            <a:r>
              <a:rPr lang="fr-FR" dirty="0"/>
              <a:t>Chez l’adolescent</a:t>
            </a:r>
          </a:p>
          <a:p>
            <a:r>
              <a:rPr lang="fr-FR" dirty="0"/>
              <a:t>Ne pas oublier recherche expérience sexualité</a:t>
            </a:r>
          </a:p>
          <a:p>
            <a:r>
              <a:rPr lang="fr-FR" dirty="0" err="1"/>
              <a:t>Hypoxyphilie</a:t>
            </a:r>
            <a:r>
              <a:rPr lang="fr-FR" dirty="0"/>
              <a:t> film soleil levant : excitation sexuelle renforcée par un manque </a:t>
            </a:r>
            <a:r>
              <a:rPr lang="fr-FR" dirty="0" smtClean="0"/>
              <a:t>d’oxygène ;bondage</a:t>
            </a:r>
            <a:endParaRPr lang="fr-FR" dirty="0"/>
          </a:p>
          <a:p>
            <a:endParaRPr lang="fr-FR" dirty="0"/>
          </a:p>
          <a:p>
            <a:endParaRPr lang="fr-FR" dirty="0"/>
          </a:p>
        </p:txBody>
      </p:sp>
    </p:spTree>
    <p:extLst>
      <p:ext uri="{BB962C8B-B14F-4D97-AF65-F5344CB8AC3E}">
        <p14:creationId xmlns:p14="http://schemas.microsoft.com/office/powerpoint/2010/main" val="162599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Harcèlement réseau</a:t>
            </a:r>
            <a:endParaRPr lang="fr-FR" dirty="0"/>
          </a:p>
        </p:txBody>
      </p:sp>
      <p:sp>
        <p:nvSpPr>
          <p:cNvPr id="3" name="Espace réservé du contenu 2"/>
          <p:cNvSpPr>
            <a:spLocks noGrp="1"/>
          </p:cNvSpPr>
          <p:nvPr>
            <p:ph idx="1"/>
          </p:nvPr>
        </p:nvSpPr>
        <p:spPr/>
        <p:txBody>
          <a:bodyPr>
            <a:normAutofit lnSpcReduction="10000"/>
          </a:bodyPr>
          <a:lstStyle/>
          <a:p>
            <a:r>
              <a:rPr lang="fr-FR" dirty="0"/>
              <a:t>Filles ont plus de facilités à penser situation comme du </a:t>
            </a:r>
            <a:r>
              <a:rPr lang="fr-FR" dirty="0" smtClean="0"/>
              <a:t>harcèlement</a:t>
            </a:r>
            <a:endParaRPr lang="fr-FR" dirty="0"/>
          </a:p>
          <a:p>
            <a:r>
              <a:rPr lang="fr-FR" dirty="0"/>
              <a:t>Filles utilisent plus technologie pour </a:t>
            </a:r>
            <a:r>
              <a:rPr lang="fr-FR" dirty="0" smtClean="0"/>
              <a:t>réseau </a:t>
            </a:r>
            <a:r>
              <a:rPr lang="fr-FR" dirty="0"/>
              <a:t>social et messagerie</a:t>
            </a:r>
          </a:p>
          <a:p>
            <a:r>
              <a:rPr lang="fr-FR" dirty="0"/>
              <a:t>Elles utilisent messagerie après petit conflit ce qui entraine escalade : parle ++, </a:t>
            </a:r>
            <a:r>
              <a:rPr lang="fr-FR" dirty="0" smtClean="0"/>
              <a:t>expriment </a:t>
            </a:r>
            <a:r>
              <a:rPr lang="fr-FR" dirty="0"/>
              <a:t>plus colère en ligne car plus facile , </a:t>
            </a:r>
            <a:r>
              <a:rPr lang="fr-FR" dirty="0" smtClean="0"/>
              <a:t>ruminent </a:t>
            </a:r>
            <a:endParaRPr lang="fr-FR" dirty="0"/>
          </a:p>
          <a:p>
            <a:r>
              <a:rPr lang="fr-FR" dirty="0" smtClean="0"/>
              <a:t>Anxiété </a:t>
            </a:r>
            <a:r>
              <a:rPr lang="fr-FR" dirty="0"/>
              <a:t>rend plus vulnérable que </a:t>
            </a:r>
            <a:r>
              <a:rPr lang="fr-FR" dirty="0" smtClean="0"/>
              <a:t>dépression</a:t>
            </a:r>
          </a:p>
          <a:p>
            <a:r>
              <a:rPr lang="fr-FR" dirty="0" smtClean="0"/>
              <a:t>Risque suicidaire </a:t>
            </a:r>
            <a:endParaRPr lang="fr-FR" dirty="0"/>
          </a:p>
          <a:p>
            <a:endParaRPr lang="fr-FR" dirty="0"/>
          </a:p>
        </p:txBody>
      </p:sp>
    </p:spTree>
    <p:extLst>
      <p:ext uri="{BB962C8B-B14F-4D97-AF65-F5344CB8AC3E}">
        <p14:creationId xmlns:p14="http://schemas.microsoft.com/office/powerpoint/2010/main" val="387998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t>PRATIQUES ASPHYXIQUES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Recherche sensation</a:t>
            </a:r>
          </a:p>
          <a:p>
            <a:r>
              <a:rPr lang="fr-FR" dirty="0"/>
              <a:t>Éviter ennui</a:t>
            </a:r>
          </a:p>
          <a:p>
            <a:r>
              <a:rPr lang="fr-FR" dirty="0"/>
              <a:t>Mise à distance élément </a:t>
            </a:r>
            <a:r>
              <a:rPr lang="fr-FR" dirty="0" err="1"/>
              <a:t>anxio</a:t>
            </a:r>
            <a:r>
              <a:rPr lang="fr-FR" dirty="0"/>
              <a:t> dépressif</a:t>
            </a:r>
          </a:p>
          <a:p>
            <a:r>
              <a:rPr lang="fr-FR" dirty="0"/>
              <a:t>Peut provoquer hallucinations </a:t>
            </a:r>
          </a:p>
          <a:p>
            <a:r>
              <a:rPr lang="fr-FR" dirty="0"/>
              <a:t> Effet sur estime de soi comme certain toxique</a:t>
            </a:r>
          </a:p>
          <a:p>
            <a:r>
              <a:rPr lang="fr-FR" dirty="0"/>
              <a:t>Pratique ordalique</a:t>
            </a:r>
          </a:p>
          <a:p>
            <a:endParaRPr lang="fr-FR" dirty="0"/>
          </a:p>
          <a:p>
            <a:r>
              <a:rPr lang="fr-FR" dirty="0"/>
              <a:t>Mais pas suicidaire</a:t>
            </a:r>
          </a:p>
          <a:p>
            <a:r>
              <a:rPr lang="fr-FR" dirty="0"/>
              <a:t>Pas compétition de </a:t>
            </a:r>
            <a:r>
              <a:rPr lang="fr-FR" dirty="0" smtClean="0"/>
              <a:t>douleurs</a:t>
            </a:r>
          </a:p>
          <a:p>
            <a:pPr marL="0" indent="0">
              <a:buNone/>
            </a:pPr>
            <a:endParaRPr lang="fr-FR" dirty="0"/>
          </a:p>
          <a:p>
            <a:endParaRPr lang="fr-FR" dirty="0"/>
          </a:p>
        </p:txBody>
      </p:sp>
    </p:spTree>
    <p:extLst>
      <p:ext uri="{BB962C8B-B14F-4D97-AF65-F5344CB8AC3E}">
        <p14:creationId xmlns:p14="http://schemas.microsoft.com/office/powerpoint/2010/main" val="25732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Critères DSM-5 de l'anorexie mentale</a:t>
            </a:r>
            <a:r>
              <a:rPr lang="fr-FR" dirty="0"/>
              <a:t/>
            </a:r>
            <a:br>
              <a:rPr lang="fr-FR" dirty="0"/>
            </a:br>
            <a:endParaRPr lang="fr-FR" dirty="0"/>
          </a:p>
        </p:txBody>
      </p:sp>
      <p:sp>
        <p:nvSpPr>
          <p:cNvPr id="3" name="Espace réservé du contenu 2"/>
          <p:cNvSpPr>
            <a:spLocks noGrp="1"/>
          </p:cNvSpPr>
          <p:nvPr>
            <p:ph idx="1"/>
          </p:nvPr>
        </p:nvSpPr>
        <p:spPr/>
        <p:txBody>
          <a:bodyPr>
            <a:normAutofit fontScale="40000" lnSpcReduction="20000"/>
          </a:bodyPr>
          <a:lstStyle/>
          <a:p>
            <a:r>
              <a:rPr lang="fr-FR" b="1" dirty="0" smtClean="0"/>
              <a:t>A</a:t>
            </a:r>
            <a:r>
              <a:rPr lang="fr-FR" b="1" dirty="0"/>
              <a:t>.</a:t>
            </a:r>
            <a:r>
              <a:rPr lang="fr-FR" dirty="0"/>
              <a:t> Restriction des apports énergétiques par rapport aux besoins conduisant à un poids significativement bas compte tenu de l’âge, du sexe, du stade de développement et de la santé physique. Est considéré comme </a:t>
            </a:r>
            <a:r>
              <a:rPr lang="fr-FR" i="1" dirty="0"/>
              <a:t>significativement bas</a:t>
            </a:r>
            <a:r>
              <a:rPr lang="fr-FR" dirty="0"/>
              <a:t> un poids inférieur à la norme minimale ou, pour les enfants et les adolescents, inférieur au poids minimal attendu.</a:t>
            </a:r>
          </a:p>
          <a:p>
            <a:r>
              <a:rPr lang="fr-FR" b="1" dirty="0"/>
              <a:t>B.</a:t>
            </a:r>
            <a:r>
              <a:rPr lang="fr-FR" dirty="0"/>
              <a:t> Peur intense de prendre du poids ou de devenir gros, ou comportement persistant interférant avec la prise de poids, alors que le poids est significativement bas.</a:t>
            </a:r>
          </a:p>
          <a:p>
            <a:r>
              <a:rPr lang="fr-FR" b="1" dirty="0"/>
              <a:t>C.</a:t>
            </a:r>
            <a:r>
              <a:rPr lang="fr-FR" dirty="0"/>
              <a:t> Altération de la perception du poids ou de la forme de son propre corps, influence excessive du poids ou de la forme corporelle sur l’estime de soi, ou manque de reconnaissance persistant de la gravité de la maigreur actuelle.</a:t>
            </a:r>
          </a:p>
          <a:p>
            <a:r>
              <a:rPr lang="fr-FR" i="1" dirty="0"/>
              <a:t>Spécifier le type :</a:t>
            </a:r>
            <a:endParaRPr lang="fr-FR" dirty="0"/>
          </a:p>
          <a:p>
            <a:pPr lvl="0"/>
            <a:r>
              <a:rPr lang="fr-FR" b="1" dirty="0"/>
              <a:t>Type restrictif :</a:t>
            </a:r>
            <a:r>
              <a:rPr lang="fr-FR" dirty="0"/>
              <a:t> Pendant les 3 derniers mois, la personne n’a pas présenté d’accès récurrents d’hyperphagie (crises de gloutonnerie) ni recouru à des vomissements provoqués ou à des comportements purgatifs (c.-à-d. laxatifs, diurétiques, lavements). Ce sous-type décrit des situations où la perte de poids est essentiellement obtenue par le régime, le jeûne et/ou l’exercice physique excessif.</a:t>
            </a:r>
          </a:p>
          <a:p>
            <a:pPr lvl="0"/>
            <a:r>
              <a:rPr lang="fr-FR" b="1" dirty="0"/>
              <a:t>Type accès hyperphagiques/purgatif</a:t>
            </a:r>
            <a:r>
              <a:rPr lang="fr-FR" dirty="0"/>
              <a:t> : Pendant les 3 derniers </a:t>
            </a:r>
            <a:r>
              <a:rPr lang="fr-FR" dirty="0" err="1"/>
              <a:t>moids</a:t>
            </a:r>
            <a:r>
              <a:rPr lang="fr-FR" dirty="0"/>
              <a:t>, la personne a présenté des accès récurrents de gloutonnerie et/ou a recouru à des vomissements provoqués ou à des comportements purgatifs (c.-à-d. laxatifs, diurétiques, lavements).</a:t>
            </a:r>
          </a:p>
          <a:p>
            <a:r>
              <a:rPr lang="fr-FR" i="1" dirty="0"/>
              <a:t>Spécifier si :</a:t>
            </a:r>
            <a:endParaRPr lang="fr-FR" dirty="0"/>
          </a:p>
          <a:p>
            <a:pPr lvl="0"/>
            <a:r>
              <a:rPr lang="fr-FR" b="1" dirty="0"/>
              <a:t>En rémission partielle : </a:t>
            </a:r>
            <a:r>
              <a:rPr lang="fr-FR" dirty="0"/>
              <a:t>Après avoir précédemment rempli tous les critères de l’anorexie mentale, le critère A (poids corporel bas) n’est plus rempli depuis une période prolongée mais le critère B (peur intense de prendre du poids ou de devenir gros, ou comportement interférant avec la prise de poids) ou le critère C (altération de la perception du poids ou de la forme de son propre corps) est toujours présent.</a:t>
            </a:r>
          </a:p>
          <a:p>
            <a:pPr lvl="0"/>
            <a:r>
              <a:rPr lang="fr-FR" b="1" dirty="0"/>
              <a:t>En rémission complète :</a:t>
            </a:r>
            <a:r>
              <a:rPr lang="fr-FR" dirty="0"/>
              <a:t> Alors que tous les critères de l’anorexie mentale ont été précédemment remplis, aucun n’est plus rempli depuis une période prolongée.</a:t>
            </a:r>
          </a:p>
          <a:p>
            <a:r>
              <a:rPr lang="fr-FR" i="1" dirty="0"/>
              <a:t>Spécifier la sévérité actuelle.</a:t>
            </a:r>
            <a:endParaRPr lang="fr-FR" dirty="0"/>
          </a:p>
          <a:p>
            <a:endParaRPr lang="fr-FR" dirty="0"/>
          </a:p>
        </p:txBody>
      </p:sp>
    </p:spTree>
    <p:extLst>
      <p:ext uri="{BB962C8B-B14F-4D97-AF65-F5344CB8AC3E}">
        <p14:creationId xmlns:p14="http://schemas.microsoft.com/office/powerpoint/2010/main" val="1496246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anorexie</a:t>
            </a:r>
            <a:endParaRPr lang="fr-FR" dirty="0"/>
          </a:p>
        </p:txBody>
      </p:sp>
      <p:sp>
        <p:nvSpPr>
          <p:cNvPr id="3" name="Espace réservé du contenu 2"/>
          <p:cNvSpPr>
            <a:spLocks noGrp="1"/>
          </p:cNvSpPr>
          <p:nvPr>
            <p:ph idx="1"/>
          </p:nvPr>
        </p:nvSpPr>
        <p:spPr/>
        <p:txBody>
          <a:bodyPr>
            <a:normAutofit fontScale="25000" lnSpcReduction="20000"/>
          </a:bodyPr>
          <a:lstStyle/>
          <a:p>
            <a:r>
              <a:rPr lang="fr-FR" sz="6400" b="1" dirty="0"/>
              <a:t>les complications somatiques peuvent être envisagées selon la durée d’évolution de la maladie  :</a:t>
            </a:r>
          </a:p>
          <a:p>
            <a:pPr lvl="0"/>
            <a:r>
              <a:rPr lang="fr-FR" sz="6400" b="1" dirty="0"/>
              <a:t>à court terme : on retrouve des accidents secondaires à la dénutrition ou aux conduites purgatives (malaises orthostatiques, hypoglycémie symptomatique, insuffisance rénale fonctionnelle, trouble du rythme cardiaque avec risque de mort subite, intoxication à l’eau avec coma et convulsions) et les accidents secondaires à la </a:t>
            </a:r>
            <a:r>
              <a:rPr lang="fr-FR" sz="6400" b="1" dirty="0" err="1"/>
              <a:t>renutrition</a:t>
            </a:r>
            <a:r>
              <a:rPr lang="fr-FR" sz="6400" b="1" dirty="0"/>
              <a:t> trop rapide (insuffisance cardiaque, cytolyse hépatique).</a:t>
            </a:r>
          </a:p>
          <a:p>
            <a:pPr lvl="0"/>
            <a:r>
              <a:rPr lang="fr-FR" sz="6400" b="1" dirty="0"/>
              <a:t>A long terme : on retrouve l’ostéopénie ou l’ostéoporose secondaires à l’aménorrhée prolongée et constituant un facteur de risque de fractures spontanées, les anomalies de la statique vertébrale, l’insuffisance rénale chronique, et le risque d’infertilité. </a:t>
            </a:r>
          </a:p>
          <a:p>
            <a:r>
              <a:rPr lang="fr-FR" sz="4900" i="1" dirty="0"/>
              <a:t/>
            </a:r>
            <a:br>
              <a:rPr lang="fr-FR" sz="4900" i="1" dirty="0"/>
            </a:br>
            <a:r>
              <a:rPr lang="fr-FR" sz="4900" dirty="0"/>
              <a:t> </a:t>
            </a:r>
          </a:p>
          <a:p>
            <a:r>
              <a:rPr lang="fr-FR" sz="6400" b="1" dirty="0"/>
              <a:t>les principaux facteurs pronostiques défavorables sont :</a:t>
            </a:r>
            <a:endParaRPr lang="fr-FR" sz="6400" dirty="0"/>
          </a:p>
          <a:p>
            <a:pPr lvl="0"/>
            <a:r>
              <a:rPr lang="fr-FR" sz="6400" b="1" dirty="0"/>
              <a:t>Les formes pré-pubères, les formes tardives, les formes masculines</a:t>
            </a:r>
            <a:endParaRPr lang="fr-FR" sz="6400" dirty="0"/>
          </a:p>
          <a:p>
            <a:pPr lvl="0"/>
            <a:r>
              <a:rPr lang="fr-FR" sz="6400" b="1" dirty="0"/>
              <a:t>Le long délai entre le début des troubles et la prise en charge</a:t>
            </a:r>
            <a:endParaRPr lang="fr-FR" sz="6400" dirty="0"/>
          </a:p>
          <a:p>
            <a:pPr lvl="0"/>
            <a:r>
              <a:rPr lang="fr-FR" sz="6400" b="1" dirty="0"/>
              <a:t>La chronicisation des troubles </a:t>
            </a:r>
            <a:endParaRPr lang="fr-FR" sz="6400" dirty="0"/>
          </a:p>
          <a:p>
            <a:pPr lvl="0"/>
            <a:r>
              <a:rPr lang="fr-FR" sz="6400" b="1" dirty="0"/>
              <a:t>Une perte de poids initiale supérieure à 20 %, en particulier lorsque l’indice de masse corporelle (IMC) est inférieur à 13</a:t>
            </a:r>
            <a:endParaRPr lang="fr-FR" sz="6400" dirty="0"/>
          </a:p>
          <a:p>
            <a:pPr lvl="0"/>
            <a:r>
              <a:rPr lang="fr-FR" sz="6400" b="1" dirty="0"/>
              <a:t>Une association à des vomissements et à des crises de boulimie</a:t>
            </a:r>
            <a:endParaRPr lang="fr-FR" sz="6400" dirty="0"/>
          </a:p>
          <a:p>
            <a:pPr lvl="0"/>
            <a:r>
              <a:rPr lang="fr-FR" sz="6400" b="1" dirty="0"/>
              <a:t>La durée et le nombre d’hospitalisations</a:t>
            </a:r>
            <a:endParaRPr lang="fr-FR" sz="6400" dirty="0"/>
          </a:p>
          <a:p>
            <a:pPr lvl="0"/>
            <a:r>
              <a:rPr lang="fr-FR" sz="6400" b="1" dirty="0"/>
              <a:t>Des relations familiales difficiles</a:t>
            </a:r>
            <a:endParaRPr lang="fr-FR" sz="6400" dirty="0"/>
          </a:p>
          <a:p>
            <a:r>
              <a:rPr lang="fr-FR" sz="4900" dirty="0"/>
              <a:t> </a:t>
            </a:r>
          </a:p>
        </p:txBody>
      </p:sp>
    </p:spTree>
    <p:extLst>
      <p:ext uri="{BB962C8B-B14F-4D97-AF65-F5344CB8AC3E}">
        <p14:creationId xmlns:p14="http://schemas.microsoft.com/office/powerpoint/2010/main" val="1396185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ANOREXIE MENTALE PREPUBERE</a:t>
            </a:r>
            <a:endParaRPr lang="fr-FR" dirty="0"/>
          </a:p>
        </p:txBody>
      </p:sp>
      <p:sp>
        <p:nvSpPr>
          <p:cNvPr id="3" name="Espace réservé du contenu 2"/>
          <p:cNvSpPr>
            <a:spLocks noGrp="1"/>
          </p:cNvSpPr>
          <p:nvPr>
            <p:ph idx="1"/>
          </p:nvPr>
        </p:nvSpPr>
        <p:spPr/>
        <p:txBody>
          <a:bodyPr>
            <a:normAutofit fontScale="47500" lnSpcReduction="20000"/>
          </a:bodyPr>
          <a:lstStyle/>
          <a:p>
            <a:r>
              <a:rPr lang="fr-FR" dirty="0"/>
              <a:t>Classiquement les différences les plus rapportées par les auteurs en comparaison avec l’anorexie mentale typique de l’adolescence sont :</a:t>
            </a:r>
          </a:p>
          <a:p>
            <a:pPr lvl="0"/>
            <a:r>
              <a:rPr lang="fr-FR" b="1" dirty="0"/>
              <a:t>Age de début :</a:t>
            </a:r>
            <a:r>
              <a:rPr lang="fr-FR" dirty="0"/>
              <a:t> Critère définissant le diagnostic, de nombreux cliniciens s’accordent sur une période d’âge comprise entre 7 et 14 ans. Les enfants concernés présentent un stade de Tanner 1 (absence de signes pubertaires).</a:t>
            </a:r>
          </a:p>
          <a:p>
            <a:pPr lvl="0"/>
            <a:r>
              <a:rPr lang="fr-FR" b="1" dirty="0"/>
              <a:t>Epidémiologie :</a:t>
            </a:r>
            <a:r>
              <a:rPr lang="fr-FR" dirty="0"/>
              <a:t> Bien que difficile à déterminer du fait des critères méthodologiques, les formes </a:t>
            </a:r>
            <a:r>
              <a:rPr lang="fr-FR" dirty="0" err="1"/>
              <a:t>prépubères</a:t>
            </a:r>
            <a:r>
              <a:rPr lang="fr-FR" dirty="0"/>
              <a:t> représenteraient une incidence plus faible, de 1 à 3 cas pour 100 000 personnes par an. Le jeune âge de déclenchement influerait aussi sur le sex-ratio (20 à 30% des cas concernant des garçons).</a:t>
            </a:r>
          </a:p>
          <a:p>
            <a:pPr lvl="0"/>
            <a:r>
              <a:rPr lang="fr-FR" b="1" dirty="0" smtClean="0"/>
              <a:t>Clinique</a:t>
            </a:r>
            <a:r>
              <a:rPr lang="fr-FR" b="1" dirty="0"/>
              <a:t> :</a:t>
            </a:r>
            <a:r>
              <a:rPr lang="fr-FR" dirty="0"/>
              <a:t> Le tableau de l’anorexie mentale </a:t>
            </a:r>
            <a:r>
              <a:rPr lang="fr-FR" dirty="0" err="1"/>
              <a:t>prépubère</a:t>
            </a:r>
            <a:r>
              <a:rPr lang="fr-FR" dirty="0"/>
              <a:t> est souvent de type restrictif pur, marqué par l’absence ou le déni des peurs centrées sur le poids chez près de la moitié des patients.  La présence d’un trouble psychiatrique </a:t>
            </a:r>
            <a:r>
              <a:rPr lang="fr-FR" dirty="0" err="1"/>
              <a:t>comorbide</a:t>
            </a:r>
            <a:r>
              <a:rPr lang="fr-FR" dirty="0"/>
              <a:t> est fréquente, en particulier l’épisode dépressif majeur et le trouble anxieux. </a:t>
            </a:r>
          </a:p>
          <a:p>
            <a:r>
              <a:rPr lang="fr-FR" b="1" dirty="0"/>
              <a:t>Evolution et pronostic :</a:t>
            </a:r>
            <a:r>
              <a:rPr lang="fr-FR" dirty="0"/>
              <a:t> Plus sévère encore que dans l’anorexie mentale de l’adolescence, il se situe à 2 niveaux : psychiatrique et somatique. Sur le plan psychiatrique tout d’abord, on peut voir apparaître une chronicisation du trouble mais aussi des troubles psychiatriques similaire au cas de l’anorexie mentale typique (apparaissant plus tôt ici du fait de la durée d’évolution de la maladie). Mais c’est l’évolution et le pronostic somatique qui vont faire la gravité de la pathologie. Qu’ils s’agissent de complications à court terme ou à long terme, le pronostic vital est engagé et nécessite un diagnostic le plus précoce possible.</a:t>
            </a:r>
          </a:p>
        </p:txBody>
      </p:sp>
    </p:spTree>
    <p:extLst>
      <p:ext uri="{BB962C8B-B14F-4D97-AF65-F5344CB8AC3E}">
        <p14:creationId xmlns:p14="http://schemas.microsoft.com/office/powerpoint/2010/main" val="4272197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cannabis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
            </a:r>
            <a:br>
              <a:rPr lang="fr-FR" dirty="0" smtClean="0"/>
            </a:br>
            <a:r>
              <a:rPr lang="fr-FR" b="1" dirty="0"/>
              <a:t>Demi-vie </a:t>
            </a:r>
            <a:r>
              <a:rPr lang="fr-FR" dirty="0" smtClean="0"/>
              <a:t/>
            </a:r>
            <a:br>
              <a:rPr lang="fr-FR" dirty="0" smtClean="0"/>
            </a:br>
            <a:r>
              <a:rPr lang="fr-FR" dirty="0" smtClean="0"/>
              <a:t>Temps requis pour la diminution de moitié de la concentration d’une drogue dans le sang. </a:t>
            </a:r>
            <a:r>
              <a:rPr lang="fr-FR" b="1" dirty="0" smtClean="0"/>
              <a:t>La demi-vie d’élimination du THC est en moyenne de 4,3 jours</a:t>
            </a:r>
            <a:r>
              <a:rPr lang="fr-FR" dirty="0" smtClean="0"/>
              <a:t>. Suite au phénomène de tolérance métabolique, les consommateurs réguliers métabolisent et excrètent le produit plus rapidement que les usagers occasionnels. D’autre part, à cause de sa très grande </a:t>
            </a:r>
            <a:r>
              <a:rPr lang="fr-FR" dirty="0" err="1" smtClean="0"/>
              <a:t>liposolubilité</a:t>
            </a:r>
            <a:r>
              <a:rPr lang="fr-FR" dirty="0" smtClean="0"/>
              <a:t>, l’administration répétée du THC provoque son accumulation dans les graisses. Du fait de ce stockage graisseux, la demi-vie d’élimination tissulaire du THC peut atteindre 7 à 12 jours chez les consommateurs réguliers. La consommation prolongée du cannabis se traduit donc par une période d’élimination plus longue du THC</a:t>
            </a:r>
            <a:r>
              <a:rPr lang="fr-FR" b="1" dirty="0" smtClean="0"/>
              <a:t>. Ainsi, même après une semaine, 20 à 30 % du THC administré et ses métabolites demeurent dans l’organisme.</a:t>
            </a:r>
            <a:r>
              <a:rPr lang="fr-FR" dirty="0" smtClean="0"/>
              <a:t> Le THC et ses métabolites sont graduellement excrétés dans l’urine (environ un tiers) et dans les matières fécales (environ deux tiers). Des traces de THC ou de ses métabolites peuvent être détectées dans l’urine jusqu’à 30 jours après sa consommation. </a:t>
            </a:r>
            <a:endParaRPr lang="fr-FR" dirty="0"/>
          </a:p>
        </p:txBody>
      </p:sp>
    </p:spTree>
    <p:extLst>
      <p:ext uri="{BB962C8B-B14F-4D97-AF65-F5344CB8AC3E}">
        <p14:creationId xmlns:p14="http://schemas.microsoft.com/office/powerpoint/2010/main" val="341073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3 approches </a:t>
            </a:r>
            <a:r>
              <a:rPr lang="fr-FR" dirty="0" smtClean="0"/>
              <a:t>différentes</a:t>
            </a:r>
            <a:r>
              <a:rPr lang="fr-FR" dirty="0"/>
              <a:t> :</a:t>
            </a:r>
          </a:p>
          <a:p>
            <a:r>
              <a:rPr lang="fr-FR" dirty="0" smtClean="0"/>
              <a:t>médecin</a:t>
            </a:r>
            <a:r>
              <a:rPr lang="fr-FR" dirty="0"/>
              <a:t> :risque vital ( fausse route ivresse) </a:t>
            </a:r>
            <a:r>
              <a:rPr lang="fr-FR" dirty="0" smtClean="0"/>
              <a:t>conséquences </a:t>
            </a:r>
            <a:r>
              <a:rPr lang="fr-FR" dirty="0"/>
              <a:t>somatiques , cognitives psychiatrique ; autres ex : syndrome alcoolisme fœtal</a:t>
            </a:r>
          </a:p>
          <a:p>
            <a:r>
              <a:rPr lang="fr-FR" dirty="0"/>
              <a:t>adolescent : minimise , banalise , </a:t>
            </a:r>
            <a:r>
              <a:rPr lang="fr-FR" dirty="0" smtClean="0"/>
              <a:t>dénie </a:t>
            </a:r>
            <a:r>
              <a:rPr lang="fr-FR" dirty="0"/>
              <a:t>addiction , </a:t>
            </a:r>
            <a:r>
              <a:rPr lang="fr-FR" dirty="0" smtClean="0"/>
              <a:t>stratégie </a:t>
            </a:r>
            <a:r>
              <a:rPr lang="fr-FR" dirty="0"/>
              <a:t>maintien </a:t>
            </a:r>
          </a:p>
          <a:p>
            <a:pPr marL="0" indent="0">
              <a:buNone/>
            </a:pPr>
            <a:r>
              <a:rPr lang="fr-FR" dirty="0"/>
              <a:t> </a:t>
            </a:r>
          </a:p>
          <a:p>
            <a:r>
              <a:rPr lang="fr-FR" dirty="0"/>
              <a:t>parents : impact sur scolarité , vie familiale </a:t>
            </a:r>
          </a:p>
          <a:p>
            <a:endParaRPr lang="fr-FR" dirty="0"/>
          </a:p>
        </p:txBody>
      </p:sp>
    </p:spTree>
    <p:extLst>
      <p:ext uri="{BB962C8B-B14F-4D97-AF65-F5344CB8AC3E}">
        <p14:creationId xmlns:p14="http://schemas.microsoft.com/office/powerpoint/2010/main" val="1794696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smtClean="0"/>
              <a:t>A l’adolescence, le développement du cerveau n’est pas terminé, il est donc plus vulnérable aux substances psychoactives que le cerveau de l’adulte.</a:t>
            </a:r>
          </a:p>
          <a:p>
            <a:r>
              <a:rPr lang="fr-FR" dirty="0" smtClean="0"/>
              <a:t>Plus la consommation régulière de cannabis est précoce, plus le développement cérébral est freiné, en particulier si la consommation a débuté avant l’âge de 15 ans.</a:t>
            </a:r>
          </a:p>
          <a:p>
            <a:r>
              <a:rPr lang="fr-FR" dirty="0" smtClean="0"/>
              <a:t>A long terme, les performances intellectuelles peuvent être altérées : troubles de l’attention, du temps de réaction, de la mémoire à court terme, et de la faculté à  prendre des décisions.</a:t>
            </a:r>
          </a:p>
          <a:p>
            <a:r>
              <a:rPr lang="fr-FR" dirty="0" smtClean="0"/>
              <a:t>La consommation précoce de cannabis peut également accroître le risque de dépendance.</a:t>
            </a:r>
          </a:p>
          <a:p>
            <a:r>
              <a:rPr lang="fr-FR" dirty="0" smtClean="0"/>
              <a:t>Il est impossible de prévoir l’étendue exacte des altérations intellectuelles chez un jeune consommateur, car elles sont liées à différents facteurs : les doses consommées, la fréquence, la durée d’exposition et l’âge de la première consommation de cannabis.</a:t>
            </a:r>
          </a:p>
          <a:p>
            <a:r>
              <a:rPr lang="fr-FR" dirty="0" smtClean="0"/>
              <a:t>Pour limiter les risques, il est recommandé de retarder au maximum l’âge de la première consommation et l’installation d’un usage régulier.</a:t>
            </a:r>
          </a:p>
          <a:p>
            <a:endParaRPr lang="fr-FR" dirty="0"/>
          </a:p>
        </p:txBody>
      </p:sp>
    </p:spTree>
    <p:extLst>
      <p:ext uri="{BB962C8B-B14F-4D97-AF65-F5344CB8AC3E}">
        <p14:creationId xmlns:p14="http://schemas.microsoft.com/office/powerpoint/2010/main" val="405276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b="1" dirty="0" smtClean="0"/>
              <a:t>Deux types de méthodes de dépistage</a:t>
            </a:r>
          </a:p>
          <a:p>
            <a:r>
              <a:rPr lang="fr-FR" dirty="0" smtClean="0"/>
              <a:t>Les méthodes dites qualitatives utilisent un réactif chimique pour vérifier la présence ou non de drogue dans l’échantillon testé. Le réactif est calibré pour réagir à partir d’un certain seuil de présence de la substance. Si ce seuil est dépassé, le résultat est « positif ». S’il ne l’est pas, le résultat est « négatif ».</a:t>
            </a:r>
          </a:p>
          <a:p>
            <a:r>
              <a:rPr lang="fr-FR" dirty="0" smtClean="0"/>
              <a:t>Les méthodes dites quantitatives mesurent la quantité exacte de drogue dans l’échantillon testé. Ce sont des méthodes très précises qui ne peuvent être mises en œuvre que par des laboratoires d’analyses qualifiés.</a:t>
            </a:r>
          </a:p>
          <a:p>
            <a:r>
              <a:rPr lang="fr-FR" b="1" dirty="0" smtClean="0"/>
              <a:t>Les drogues dépistables</a:t>
            </a:r>
          </a:p>
          <a:p>
            <a:r>
              <a:rPr lang="fr-FR" dirty="0" smtClean="0"/>
              <a:t>Les méthodes qualitatives ne dépistent que les principales drogues et familles de drogues : le cannabis, les opiacés (héroïne, morphine et dérivés naturels), la cocaïne et le crack, les amphétamines et certains dérivés dont l’ecstasy et la </a:t>
            </a:r>
            <a:r>
              <a:rPr lang="fr-FR" dirty="0" err="1" smtClean="0"/>
              <a:t>métamphétamine</a:t>
            </a:r>
            <a:r>
              <a:rPr lang="fr-FR" dirty="0" smtClean="0"/>
              <a:t>, la kétamine, la </a:t>
            </a:r>
            <a:r>
              <a:rPr lang="fr-FR" dirty="0" err="1" smtClean="0"/>
              <a:t>buprénorphine</a:t>
            </a:r>
            <a:r>
              <a:rPr lang="fr-FR" dirty="0" smtClean="0"/>
              <a:t> (</a:t>
            </a:r>
            <a:r>
              <a:rPr lang="fr-FR" dirty="0" err="1" smtClean="0"/>
              <a:t>Subutex</a:t>
            </a:r>
            <a:r>
              <a:rPr lang="fr-FR" dirty="0" smtClean="0"/>
              <a:t>®), la méthadone. D’autres drogues, tels que le GHB et les drogues hallucinogènes (LSD, champignons hallucinogènes), ne sont pas dépistées par ces tests.</a:t>
            </a:r>
          </a:p>
          <a:p>
            <a:r>
              <a:rPr lang="fr-FR" dirty="0" smtClean="0"/>
              <a:t>Les méthodes quantitatives, quant à elles, peuvent dépister toutes les drogues connues.</a:t>
            </a:r>
          </a:p>
          <a:p>
            <a:endParaRPr lang="fr-FR" dirty="0"/>
          </a:p>
        </p:txBody>
      </p:sp>
    </p:spTree>
    <p:extLst>
      <p:ext uri="{BB962C8B-B14F-4D97-AF65-F5344CB8AC3E}">
        <p14:creationId xmlns:p14="http://schemas.microsoft.com/office/powerpoint/2010/main" val="2409517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548680"/>
            <a:ext cx="5400600" cy="5577483"/>
          </a:xfrm>
        </p:spPr>
      </p:pic>
    </p:spTree>
    <p:extLst>
      <p:ext uri="{BB962C8B-B14F-4D97-AF65-F5344CB8AC3E}">
        <p14:creationId xmlns:p14="http://schemas.microsoft.com/office/powerpoint/2010/main" val="248570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sites utiles</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hlinkClick r:id="rId2"/>
              </a:rPr>
              <a:t>https://jeudufoulard.com</a:t>
            </a:r>
            <a:r>
              <a:rPr lang="fr-FR" dirty="0" smtClean="0">
                <a:hlinkClick r:id="rId2"/>
              </a:rPr>
              <a:t>/</a:t>
            </a:r>
            <a:endParaRPr lang="fr-FR" dirty="0" smtClean="0"/>
          </a:p>
          <a:p>
            <a:r>
              <a:rPr lang="fr-FR" dirty="0">
                <a:hlinkClick r:id="rId3"/>
              </a:rPr>
              <a:t>http://</a:t>
            </a:r>
            <a:r>
              <a:rPr lang="fr-FR" dirty="0" smtClean="0">
                <a:hlinkClick r:id="rId3"/>
              </a:rPr>
              <a:t>www.resapsad.org/page/echelles-et-questionnaires</a:t>
            </a:r>
            <a:endParaRPr lang="fr-FR" dirty="0" smtClean="0"/>
          </a:p>
          <a:p>
            <a:r>
              <a:rPr lang="fr-FR" dirty="0">
                <a:hlinkClick r:id="rId4"/>
              </a:rPr>
              <a:t>http://www.ors-auvergne.org/veille-sante-social/dep-ado-grille-de-depistage-de-consommation-problematique-dalcool-de-drogues-chez-adolescents-adolescentes-risq-version-3-3-juin-2016</a:t>
            </a:r>
            <a:r>
              <a:rPr lang="fr-FR" dirty="0" smtClean="0">
                <a:hlinkClick r:id="rId4"/>
              </a:rPr>
              <a:t>/</a:t>
            </a:r>
            <a:endParaRPr lang="fr-FR" dirty="0" smtClean="0"/>
          </a:p>
          <a:p>
            <a:r>
              <a:rPr lang="fr-FR" dirty="0"/>
              <a:t>http://www.drogues-info-service.fr/Tout-savoir-sur-les-drogues/Se-faire-aider/Les-Consultations-jeunes-consommateurs-CJC-une-aide-aux-jeunes-et-a-leur-entourage#.WrUz1TPA-70</a:t>
            </a:r>
          </a:p>
        </p:txBody>
      </p:sp>
    </p:spTree>
    <p:extLst>
      <p:ext uri="{BB962C8B-B14F-4D97-AF65-F5344CB8AC3E}">
        <p14:creationId xmlns:p14="http://schemas.microsoft.com/office/powerpoint/2010/main" val="285342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L’adolescence, une période universelle</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solidFill>
                  <a:schemeClr val="accent6">
                    <a:lumMod val="50000"/>
                  </a:schemeClr>
                </a:solidFill>
              </a:rPr>
              <a:t>Mais avec des codes propres à chaque génération</a:t>
            </a:r>
            <a:r>
              <a:rPr lang="fr-FR" dirty="0" smtClean="0">
                <a:solidFill>
                  <a:schemeClr val="accent6">
                    <a:lumMod val="50000"/>
                  </a:schemeClr>
                </a:solidFill>
              </a:rPr>
              <a:t>…</a:t>
            </a:r>
          </a:p>
          <a:p>
            <a:pPr indent="-228600">
              <a:buFontTx/>
              <a:buChar char="-"/>
              <a:defRPr/>
            </a:pPr>
            <a:r>
              <a:rPr lang="fr-FR" sz="2900" dirty="0">
                <a:solidFill>
                  <a:schemeClr val="accent6">
                    <a:lumMod val="50000"/>
                  </a:schemeClr>
                </a:solidFill>
                <a:cs typeface="Times New Roman" pitchFamily="18" charset="0"/>
              </a:rPr>
              <a:t>La génération « </a:t>
            </a:r>
            <a:r>
              <a:rPr lang="fr-FR" sz="2900" dirty="0" err="1">
                <a:solidFill>
                  <a:schemeClr val="accent6">
                    <a:lumMod val="50000"/>
                  </a:schemeClr>
                </a:solidFill>
                <a:cs typeface="Times New Roman" pitchFamily="18" charset="0"/>
              </a:rPr>
              <a:t>Why</a:t>
            </a:r>
            <a:r>
              <a:rPr lang="fr-FR" sz="2900" dirty="0">
                <a:solidFill>
                  <a:schemeClr val="accent6">
                    <a:lumMod val="50000"/>
                  </a:schemeClr>
                </a:solidFill>
                <a:cs typeface="Times New Roman" pitchFamily="18" charset="0"/>
              </a:rPr>
              <a:t> » </a:t>
            </a:r>
          </a:p>
          <a:p>
            <a:pPr marL="685800" lvl="1" indent="-228600">
              <a:buFontTx/>
              <a:buChar char="-"/>
              <a:defRPr/>
            </a:pPr>
            <a:r>
              <a:rPr lang="fr-FR" sz="2400" i="1" dirty="0">
                <a:solidFill>
                  <a:schemeClr val="accent6">
                    <a:lumMod val="50000"/>
                  </a:schemeClr>
                </a:solidFill>
                <a:cs typeface="Times New Roman" pitchFamily="18" charset="0"/>
              </a:rPr>
              <a:t>pose des questions </a:t>
            </a:r>
          </a:p>
          <a:p>
            <a:pPr marL="685800" lvl="1" indent="-228600">
              <a:buFontTx/>
              <a:buChar char="-"/>
              <a:defRPr/>
            </a:pPr>
            <a:r>
              <a:rPr lang="fr-FR" sz="2400" i="1" dirty="0">
                <a:solidFill>
                  <a:schemeClr val="accent6">
                    <a:lumMod val="50000"/>
                  </a:schemeClr>
                </a:solidFill>
                <a:cs typeface="Times New Roman" pitchFamily="18" charset="0"/>
              </a:rPr>
              <a:t>veut toujours comprendre les raisons</a:t>
            </a:r>
          </a:p>
          <a:p>
            <a:pPr marL="685800" lvl="1" indent="-228600">
              <a:buFontTx/>
              <a:buChar char="-"/>
              <a:defRPr/>
            </a:pPr>
            <a:r>
              <a:rPr lang="fr-FR" sz="2400" i="1" dirty="0">
                <a:solidFill>
                  <a:schemeClr val="accent6">
                    <a:lumMod val="50000"/>
                  </a:schemeClr>
                </a:solidFill>
                <a:cs typeface="Times New Roman" pitchFamily="18" charset="0"/>
              </a:rPr>
              <a:t>incrédules devant le système en place</a:t>
            </a:r>
          </a:p>
          <a:p>
            <a:pPr marL="685800" lvl="1" indent="-228600">
              <a:buFontTx/>
              <a:buChar char="-"/>
              <a:defRPr/>
            </a:pPr>
            <a:endParaRPr lang="fr-FR" sz="2400" i="1" dirty="0">
              <a:solidFill>
                <a:schemeClr val="accent6">
                  <a:lumMod val="50000"/>
                </a:schemeClr>
              </a:solidFill>
              <a:cs typeface="Times New Roman" pitchFamily="18" charset="0"/>
            </a:endParaRPr>
          </a:p>
          <a:p>
            <a:pPr indent="-228600">
              <a:buFontTx/>
              <a:buChar char="-"/>
              <a:defRPr/>
            </a:pPr>
            <a:r>
              <a:rPr lang="fr-FR" dirty="0">
                <a:solidFill>
                  <a:schemeClr val="accent6">
                    <a:lumMod val="50000"/>
                  </a:schemeClr>
                </a:solidFill>
              </a:rPr>
              <a:t>La Net-génération</a:t>
            </a:r>
            <a:endParaRPr lang="fr-FR" sz="4000" dirty="0">
              <a:solidFill>
                <a:schemeClr val="accent6">
                  <a:lumMod val="50000"/>
                </a:schemeClr>
              </a:solidFill>
              <a:cs typeface="Times New Roman" pitchFamily="18" charset="0"/>
            </a:endParaRPr>
          </a:p>
          <a:p>
            <a:pPr marL="635000" lvl="1" indent="-228600">
              <a:buFontTx/>
              <a:buChar char="-"/>
              <a:defRPr/>
            </a:pPr>
            <a:r>
              <a:rPr lang="fr-FR" sz="2400" i="1" dirty="0">
                <a:solidFill>
                  <a:schemeClr val="accent6">
                    <a:lumMod val="50000"/>
                  </a:schemeClr>
                </a:solidFill>
              </a:rPr>
              <a:t>contemporaine des Nouvelles Techniques d’Information et de Communication  (NTIC)</a:t>
            </a:r>
          </a:p>
          <a:p>
            <a:pPr marL="635000" lvl="1" indent="-228600">
              <a:buFontTx/>
              <a:buChar char="-"/>
              <a:defRPr/>
            </a:pPr>
            <a:r>
              <a:rPr lang="fr-FR" sz="2400" i="1" dirty="0">
                <a:solidFill>
                  <a:schemeClr val="accent6">
                    <a:lumMod val="50000"/>
                  </a:schemeClr>
                </a:solidFill>
              </a:rPr>
              <a:t>baigne dans un monde d’abondance virtuelle</a:t>
            </a:r>
          </a:p>
          <a:p>
            <a:endParaRPr lang="fr-FR" dirty="0"/>
          </a:p>
        </p:txBody>
      </p:sp>
    </p:spTree>
    <p:extLst>
      <p:ext uri="{BB962C8B-B14F-4D97-AF65-F5344CB8AC3E}">
        <p14:creationId xmlns:p14="http://schemas.microsoft.com/office/powerpoint/2010/main" val="1640319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Géneration</a:t>
            </a:r>
            <a:r>
              <a:rPr lang="fr-FR" dirty="0" smtClean="0"/>
              <a:t> Z</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nSpc>
                <a:spcPct val="90000"/>
              </a:lnSpc>
              <a:buNone/>
              <a:defRPr/>
            </a:pPr>
            <a:endParaRPr lang="fr-FR" dirty="0">
              <a:solidFill>
                <a:schemeClr val="accent5">
                  <a:lumMod val="50000"/>
                </a:schemeClr>
              </a:solidFill>
            </a:endParaRPr>
          </a:p>
          <a:p>
            <a:pPr lvl="1">
              <a:lnSpc>
                <a:spcPct val="90000"/>
              </a:lnSpc>
              <a:defRPr/>
            </a:pPr>
            <a:r>
              <a:rPr lang="fr-FR" dirty="0">
                <a:solidFill>
                  <a:schemeClr val="accent6">
                    <a:lumMod val="50000"/>
                  </a:schemeClr>
                </a:solidFill>
              </a:rPr>
              <a:t>idéalistes, lucides, optimistes et matures</a:t>
            </a:r>
          </a:p>
          <a:p>
            <a:pPr lvl="1">
              <a:lnSpc>
                <a:spcPct val="90000"/>
              </a:lnSpc>
              <a:defRPr/>
            </a:pPr>
            <a:endParaRPr lang="fr-FR" dirty="0">
              <a:solidFill>
                <a:schemeClr val="accent6">
                  <a:lumMod val="50000"/>
                </a:schemeClr>
              </a:solidFill>
            </a:endParaRPr>
          </a:p>
          <a:p>
            <a:pPr lvl="1">
              <a:lnSpc>
                <a:spcPct val="90000"/>
              </a:lnSpc>
              <a:defRPr/>
            </a:pPr>
            <a:r>
              <a:rPr lang="fr-FR" dirty="0">
                <a:solidFill>
                  <a:schemeClr val="accent6">
                    <a:lumMod val="50000"/>
                  </a:schemeClr>
                </a:solidFill>
              </a:rPr>
              <a:t>moins individualistes que les Y</a:t>
            </a:r>
          </a:p>
          <a:p>
            <a:pPr lvl="1">
              <a:lnSpc>
                <a:spcPct val="90000"/>
              </a:lnSpc>
              <a:defRPr/>
            </a:pPr>
            <a:endParaRPr lang="fr-FR" dirty="0">
              <a:solidFill>
                <a:schemeClr val="accent6">
                  <a:lumMod val="50000"/>
                </a:schemeClr>
              </a:solidFill>
            </a:endParaRPr>
          </a:p>
          <a:p>
            <a:pPr lvl="1">
              <a:lnSpc>
                <a:spcPct val="90000"/>
              </a:lnSpc>
              <a:defRPr/>
            </a:pPr>
            <a:r>
              <a:rPr lang="fr-FR" dirty="0">
                <a:solidFill>
                  <a:schemeClr val="accent6">
                    <a:lumMod val="50000"/>
                  </a:schemeClr>
                </a:solidFill>
              </a:rPr>
              <a:t>sens du devoir, tolérants</a:t>
            </a:r>
          </a:p>
          <a:p>
            <a:pPr lvl="1">
              <a:lnSpc>
                <a:spcPct val="90000"/>
              </a:lnSpc>
              <a:defRPr/>
            </a:pPr>
            <a:endParaRPr lang="fr-FR" dirty="0">
              <a:solidFill>
                <a:schemeClr val="accent6">
                  <a:lumMod val="50000"/>
                </a:schemeClr>
              </a:solidFill>
            </a:endParaRPr>
          </a:p>
          <a:p>
            <a:pPr lvl="1">
              <a:lnSpc>
                <a:spcPct val="90000"/>
              </a:lnSpc>
              <a:defRPr/>
            </a:pPr>
            <a:r>
              <a:rPr lang="fr-FR" dirty="0">
                <a:solidFill>
                  <a:schemeClr val="accent6">
                    <a:lumMod val="50000"/>
                  </a:schemeClr>
                </a:solidFill>
              </a:rPr>
              <a:t>sensibles +++ (« </a:t>
            </a:r>
            <a:r>
              <a:rPr lang="fr-FR" dirty="0" err="1">
                <a:solidFill>
                  <a:schemeClr val="accent6">
                    <a:lumMod val="50000"/>
                  </a:schemeClr>
                </a:solidFill>
              </a:rPr>
              <a:t>émo</a:t>
            </a:r>
            <a:r>
              <a:rPr lang="fr-FR" dirty="0">
                <a:solidFill>
                  <a:schemeClr val="accent6">
                    <a:lumMod val="50000"/>
                  </a:schemeClr>
                </a:solidFill>
              </a:rPr>
              <a:t>-boomers »)</a:t>
            </a:r>
          </a:p>
          <a:p>
            <a:pPr lvl="1">
              <a:lnSpc>
                <a:spcPct val="90000"/>
              </a:lnSpc>
              <a:defRPr/>
            </a:pPr>
            <a:endParaRPr lang="fr-FR" dirty="0">
              <a:solidFill>
                <a:schemeClr val="accent6">
                  <a:lumMod val="50000"/>
                </a:schemeClr>
              </a:solidFill>
            </a:endParaRPr>
          </a:p>
          <a:p>
            <a:pPr lvl="1">
              <a:lnSpc>
                <a:spcPct val="90000"/>
              </a:lnSpc>
              <a:defRPr/>
            </a:pPr>
            <a:r>
              <a:rPr lang="fr-FR" dirty="0">
                <a:solidFill>
                  <a:schemeClr val="accent6">
                    <a:lumMod val="50000"/>
                  </a:schemeClr>
                </a:solidFill>
              </a:rPr>
              <a:t>trouveront du travail dans les pays émergents</a:t>
            </a:r>
          </a:p>
          <a:p>
            <a:pPr lvl="1">
              <a:lnSpc>
                <a:spcPct val="90000"/>
              </a:lnSpc>
              <a:defRPr/>
            </a:pPr>
            <a:endParaRPr lang="fr-FR" dirty="0">
              <a:solidFill>
                <a:schemeClr val="accent6">
                  <a:lumMod val="50000"/>
                </a:schemeClr>
              </a:solidFill>
            </a:endParaRPr>
          </a:p>
          <a:p>
            <a:pPr lvl="1">
              <a:lnSpc>
                <a:spcPct val="90000"/>
              </a:lnSpc>
              <a:defRPr/>
            </a:pPr>
            <a:r>
              <a:rPr lang="fr-FR" dirty="0">
                <a:solidFill>
                  <a:schemeClr val="accent6">
                    <a:lumMod val="50000"/>
                  </a:schemeClr>
                </a:solidFill>
              </a:rPr>
              <a:t>Génération C </a:t>
            </a:r>
            <a:r>
              <a:rPr lang="fr-FR" sz="3200" dirty="0">
                <a:solidFill>
                  <a:schemeClr val="accent6">
                    <a:lumMod val="50000"/>
                  </a:schemeClr>
                </a:solidFill>
              </a:rPr>
              <a:t>: </a:t>
            </a:r>
          </a:p>
          <a:p>
            <a:pPr lvl="2">
              <a:lnSpc>
                <a:spcPct val="90000"/>
              </a:lnSpc>
              <a:defRPr/>
            </a:pPr>
            <a:r>
              <a:rPr lang="fr-FR" dirty="0">
                <a:solidFill>
                  <a:schemeClr val="accent6">
                    <a:lumMod val="50000"/>
                  </a:schemeClr>
                </a:solidFill>
              </a:rPr>
              <a:t>Communication, Collaboration, Connexion et Créativité </a:t>
            </a:r>
          </a:p>
          <a:p>
            <a:endParaRPr lang="fr-FR" dirty="0"/>
          </a:p>
        </p:txBody>
      </p:sp>
    </p:spTree>
    <p:extLst>
      <p:ext uri="{BB962C8B-B14F-4D97-AF65-F5344CB8AC3E}">
        <p14:creationId xmlns:p14="http://schemas.microsoft.com/office/powerpoint/2010/main" val="3717054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Bef>
                <a:spcPts val="0"/>
              </a:spcBef>
              <a:spcAft>
                <a:spcPts val="0"/>
              </a:spcAft>
              <a:defRPr/>
            </a:pPr>
            <a:endParaRPr lang="en-US" sz="1400" b="1" kern="0" dirty="0">
              <a:solidFill>
                <a:sysClr val="windowText" lastClr="000000"/>
              </a:solidFill>
              <a:latin typeface="Calibri" panose="020F0502020204030204" pitchFamily="34" charset="0"/>
              <a:cs typeface="Calibri" panose="020F0502020204030204" pitchFamily="34" charset="0"/>
            </a:endParaRPr>
          </a:p>
        </p:txBody>
      </p:sp>
      <p:graphicFrame>
        <p:nvGraphicFramePr>
          <p:cNvPr id="4" name="Espace réservé du contenu 3"/>
          <p:cNvGraphicFramePr>
            <a:graphicFrameLocks noGrp="1"/>
          </p:cNvGraphicFramePr>
          <p:nvPr>
            <p:ph idx="1"/>
          </p:nvPr>
        </p:nvGraphicFramePr>
        <p:xfrm>
          <a:off x="90450" y="908720"/>
          <a:ext cx="8964000" cy="435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12"/>
          <p:cNvSpPr txBox="1">
            <a:spLocks noChangeArrowheads="1"/>
          </p:cNvSpPr>
          <p:nvPr/>
        </p:nvSpPr>
        <p:spPr bwMode="auto">
          <a:xfrm>
            <a:off x="2187575" y="3357563"/>
            <a:ext cx="1304925" cy="138430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fr-FR" altLang="fr-FR" sz="2000" dirty="0" smtClean="0">
                <a:solidFill>
                  <a:schemeClr val="accent2">
                    <a:lumMod val="50000"/>
                  </a:schemeClr>
                </a:solidFill>
              </a:rPr>
              <a:t>DEVOIR</a:t>
            </a:r>
          </a:p>
          <a:p>
            <a:pPr algn="ctr" eaLnBrk="1" hangingPunct="1">
              <a:defRPr/>
            </a:pPr>
            <a:r>
              <a:rPr lang="fr-FR" altLang="fr-FR" sz="1600" dirty="0" smtClean="0"/>
              <a:t>Famille, Travail, Couple</a:t>
            </a:r>
          </a:p>
          <a:p>
            <a:pPr algn="ctr" eaLnBrk="1" hangingPunct="1">
              <a:defRPr/>
            </a:pPr>
            <a:endParaRPr lang="en-US" altLang="fr-FR" sz="1600" dirty="0" smtClean="0"/>
          </a:p>
        </p:txBody>
      </p:sp>
      <p:sp>
        <p:nvSpPr>
          <p:cNvPr id="7" name="ZoneTexte 13"/>
          <p:cNvSpPr txBox="1">
            <a:spLocks noChangeArrowheads="1"/>
          </p:cNvSpPr>
          <p:nvPr/>
        </p:nvSpPr>
        <p:spPr bwMode="auto">
          <a:xfrm>
            <a:off x="6372225" y="4292600"/>
            <a:ext cx="1295400" cy="1138238"/>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000" dirty="0" smtClean="0">
                <a:solidFill>
                  <a:schemeClr val="accent2">
                    <a:lumMod val="50000"/>
                  </a:schemeClr>
                </a:solidFill>
              </a:rPr>
              <a:t>PARTAGER</a:t>
            </a:r>
          </a:p>
          <a:p>
            <a:pPr algn="ctr" eaLnBrk="1" hangingPunct="1">
              <a:spcBef>
                <a:spcPct val="0"/>
              </a:spcBef>
              <a:buFontTx/>
              <a:buNone/>
              <a:defRPr/>
            </a:pPr>
            <a:r>
              <a:rPr lang="fr-FR" altLang="fr-FR" sz="1600" dirty="0" smtClean="0"/>
              <a:t>Solidarité, justice, sécurité </a:t>
            </a:r>
            <a:endParaRPr lang="en-US" altLang="fr-FR" sz="1600" dirty="0" smtClean="0"/>
          </a:p>
        </p:txBody>
      </p:sp>
      <p:sp>
        <p:nvSpPr>
          <p:cNvPr id="8" name="ZoneTexte 14"/>
          <p:cNvSpPr txBox="1">
            <a:spLocks noChangeArrowheads="1"/>
          </p:cNvSpPr>
          <p:nvPr/>
        </p:nvSpPr>
        <p:spPr bwMode="auto">
          <a:xfrm>
            <a:off x="5076825" y="4005263"/>
            <a:ext cx="1008063" cy="1384300"/>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eaLnBrk="0" hangingPunct="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eaLnBrk="0" hangingPunct="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eaLnBrk="0" hangingPunct="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eaLnBrk="0" hangingPunct="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ctr" eaLnBrk="1" hangingPunct="1">
              <a:spcBef>
                <a:spcPct val="0"/>
              </a:spcBef>
              <a:buClrTx/>
              <a:buFontTx/>
              <a:buNone/>
            </a:pPr>
            <a:r>
              <a:rPr lang="fr-FR" altLang="fr-FR" sz="2000">
                <a:solidFill>
                  <a:srgbClr val="C9316B"/>
                </a:solidFill>
                <a:latin typeface="Calibri" panose="020F0502020204030204" pitchFamily="34" charset="0"/>
              </a:rPr>
              <a:t>VIVRE</a:t>
            </a:r>
          </a:p>
          <a:p>
            <a:pPr algn="ctr" eaLnBrk="1" hangingPunct="1">
              <a:spcBef>
                <a:spcPct val="0"/>
              </a:spcBef>
              <a:buClrTx/>
              <a:buFontTx/>
              <a:buNone/>
            </a:pPr>
            <a:r>
              <a:rPr lang="fr-FR" altLang="fr-FR" sz="1600">
                <a:latin typeface="Calibri" panose="020F0502020204030204" pitchFamily="34" charset="0"/>
              </a:rPr>
              <a:t>Equilibre vie privée/</a:t>
            </a:r>
          </a:p>
          <a:p>
            <a:pPr algn="ctr" eaLnBrk="1" hangingPunct="1">
              <a:spcBef>
                <a:spcPct val="0"/>
              </a:spcBef>
              <a:buClrTx/>
              <a:buFontTx/>
              <a:buNone/>
            </a:pPr>
            <a:r>
              <a:rPr lang="fr-FR" altLang="fr-FR" sz="1600">
                <a:latin typeface="Calibri" panose="020F0502020204030204" pitchFamily="34" charset="0"/>
              </a:rPr>
              <a:t>vie pro </a:t>
            </a:r>
            <a:endParaRPr lang="en-US" altLang="fr-FR" sz="1600">
              <a:latin typeface="Calibri" panose="020F0502020204030204" pitchFamily="34" charset="0"/>
            </a:endParaRPr>
          </a:p>
        </p:txBody>
      </p:sp>
      <p:sp>
        <p:nvSpPr>
          <p:cNvPr id="9" name="ZoneTexte 15"/>
          <p:cNvSpPr txBox="1">
            <a:spLocks noChangeArrowheads="1"/>
          </p:cNvSpPr>
          <p:nvPr/>
        </p:nvSpPr>
        <p:spPr bwMode="auto">
          <a:xfrm>
            <a:off x="3708400" y="3644900"/>
            <a:ext cx="1025525" cy="12620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eaLnBrk="0" hangingPunct="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eaLnBrk="0" hangingPunct="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eaLnBrk="0" hangingPunct="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eaLnBrk="0" hangingPunct="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ctr" eaLnBrk="1" hangingPunct="1">
              <a:spcBef>
                <a:spcPct val="0"/>
              </a:spcBef>
              <a:buClrTx/>
              <a:buFontTx/>
              <a:buNone/>
            </a:pPr>
            <a:r>
              <a:rPr lang="fr-FR" altLang="fr-FR" sz="2000">
                <a:solidFill>
                  <a:srgbClr val="002060"/>
                </a:solidFill>
                <a:latin typeface="Calibri" panose="020F0502020204030204" pitchFamily="34" charset="0"/>
              </a:rPr>
              <a:t>AVOIR</a:t>
            </a:r>
          </a:p>
          <a:p>
            <a:pPr algn="ctr" eaLnBrk="1" hangingPunct="1">
              <a:spcBef>
                <a:spcPct val="0"/>
              </a:spcBef>
              <a:buClrTx/>
              <a:buFontTx/>
              <a:buNone/>
            </a:pPr>
            <a:r>
              <a:rPr lang="fr-FR" altLang="fr-FR" sz="1400">
                <a:latin typeface="Calibri" panose="020F0502020204030204" pitchFamily="34" charset="0"/>
              </a:rPr>
              <a:t>Travail, Famille, Statut social </a:t>
            </a:r>
            <a:endParaRPr lang="en-US" altLang="fr-FR" sz="1400">
              <a:latin typeface="Calibri" panose="020F0502020204030204" pitchFamily="34" charset="0"/>
            </a:endParaRPr>
          </a:p>
        </p:txBody>
      </p:sp>
      <p:graphicFrame>
        <p:nvGraphicFramePr>
          <p:cNvPr id="11" name="Diagramme 10"/>
          <p:cNvGraphicFramePr/>
          <p:nvPr/>
        </p:nvGraphicFramePr>
        <p:xfrm>
          <a:off x="9468544" y="44624"/>
          <a:ext cx="358912" cy="676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Rectangle à coins arrondis 11"/>
          <p:cNvSpPr/>
          <p:nvPr/>
        </p:nvSpPr>
        <p:spPr>
          <a:xfrm>
            <a:off x="649288" y="1412875"/>
            <a:ext cx="647700" cy="36036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1"/>
                </a:solidFill>
              </a:rPr>
              <a:t>1925</a:t>
            </a:r>
            <a:endParaRPr lang="en-US" sz="1400" dirty="0">
              <a:solidFill>
                <a:schemeClr val="tx1"/>
              </a:solidFill>
            </a:endParaRPr>
          </a:p>
        </p:txBody>
      </p:sp>
      <p:sp>
        <p:nvSpPr>
          <p:cNvPr id="13" name="Rectangle à coins arrondis 12"/>
          <p:cNvSpPr/>
          <p:nvPr/>
        </p:nvSpPr>
        <p:spPr>
          <a:xfrm>
            <a:off x="2051050" y="1666875"/>
            <a:ext cx="649288" cy="360363"/>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bg1"/>
                </a:solidFill>
              </a:rPr>
              <a:t>1945</a:t>
            </a:r>
            <a:endParaRPr lang="en-US" sz="1400" dirty="0">
              <a:solidFill>
                <a:schemeClr val="bg1"/>
              </a:solidFill>
            </a:endParaRPr>
          </a:p>
        </p:txBody>
      </p:sp>
      <p:sp>
        <p:nvSpPr>
          <p:cNvPr id="14" name="Rectangle à coins arrondis 13"/>
          <p:cNvSpPr/>
          <p:nvPr/>
        </p:nvSpPr>
        <p:spPr>
          <a:xfrm>
            <a:off x="6300788" y="2347913"/>
            <a:ext cx="647700" cy="3603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bg1"/>
                </a:solidFill>
              </a:rPr>
              <a:t>1995</a:t>
            </a:r>
            <a:endParaRPr lang="en-US" sz="1400" dirty="0">
              <a:solidFill>
                <a:schemeClr val="bg1"/>
              </a:solidFill>
            </a:endParaRPr>
          </a:p>
        </p:txBody>
      </p:sp>
      <p:sp>
        <p:nvSpPr>
          <p:cNvPr id="15" name="Rectangle à coins arrondis 14"/>
          <p:cNvSpPr/>
          <p:nvPr/>
        </p:nvSpPr>
        <p:spPr>
          <a:xfrm>
            <a:off x="4859338" y="2133600"/>
            <a:ext cx="792162" cy="390525"/>
          </a:xfrm>
          <a:prstGeom prst="roundRect">
            <a:avLst/>
          </a:prstGeom>
          <a:solidFill>
            <a:srgbClr val="C931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bg1"/>
                </a:solidFill>
              </a:rPr>
              <a:t>1980</a:t>
            </a:r>
            <a:endParaRPr lang="en-US" sz="1400" dirty="0">
              <a:solidFill>
                <a:schemeClr val="bg1"/>
              </a:solidFill>
            </a:endParaRPr>
          </a:p>
        </p:txBody>
      </p:sp>
      <p:sp>
        <p:nvSpPr>
          <p:cNvPr id="16" name="Rectangle à coins arrondis 15"/>
          <p:cNvSpPr/>
          <p:nvPr/>
        </p:nvSpPr>
        <p:spPr>
          <a:xfrm>
            <a:off x="3348038" y="1916113"/>
            <a:ext cx="676275" cy="36036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bg1"/>
                </a:solidFill>
              </a:rPr>
              <a:t>1960</a:t>
            </a:r>
            <a:endParaRPr lang="en-US" sz="1400" dirty="0">
              <a:solidFill>
                <a:schemeClr val="bg1"/>
              </a:solidFill>
            </a:endParaRPr>
          </a:p>
        </p:txBody>
      </p:sp>
    </p:spTree>
    <p:extLst>
      <p:ext uri="{BB962C8B-B14F-4D97-AF65-F5344CB8AC3E}">
        <p14:creationId xmlns:p14="http://schemas.microsoft.com/office/powerpoint/2010/main" val="32977704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9D0315"/>
                </a:solidFill>
              </a:rPr>
              <a:t>Enfants-rois devenu grands</a:t>
            </a:r>
            <a:endParaRPr lang="fr-FR" dirty="0"/>
          </a:p>
        </p:txBody>
      </p:sp>
      <p:sp>
        <p:nvSpPr>
          <p:cNvPr id="3" name="Espace réservé du contenu 2"/>
          <p:cNvSpPr>
            <a:spLocks noGrp="1"/>
          </p:cNvSpPr>
          <p:nvPr>
            <p:ph idx="1"/>
          </p:nvPr>
        </p:nvSpPr>
        <p:spPr/>
        <p:txBody>
          <a:bodyPr>
            <a:normAutofit fontScale="85000" lnSpcReduction="20000"/>
          </a:bodyPr>
          <a:lstStyle/>
          <a:p>
            <a:pPr>
              <a:defRPr/>
            </a:pPr>
            <a:r>
              <a:rPr lang="fr-FR" altLang="fr-FR" dirty="0">
                <a:solidFill>
                  <a:schemeClr val="accent6">
                    <a:lumMod val="50000"/>
                  </a:schemeClr>
                </a:solidFill>
              </a:rPr>
              <a:t>Très désirés, presque choisis</a:t>
            </a:r>
            <a:r>
              <a:rPr lang="fr-FR" altLang="fr-FR" dirty="0" smtClean="0">
                <a:solidFill>
                  <a:schemeClr val="accent6">
                    <a:lumMod val="50000"/>
                  </a:schemeClr>
                </a:solidFill>
              </a:rPr>
              <a:t>…</a:t>
            </a:r>
            <a:endParaRPr lang="fr-FR" altLang="fr-FR" dirty="0">
              <a:solidFill>
                <a:schemeClr val="accent6">
                  <a:lumMod val="50000"/>
                </a:schemeClr>
              </a:solidFill>
            </a:endParaRPr>
          </a:p>
          <a:p>
            <a:pPr>
              <a:defRPr/>
            </a:pPr>
            <a:r>
              <a:rPr lang="fr-FR" altLang="fr-FR" dirty="0">
                <a:solidFill>
                  <a:schemeClr val="accent6">
                    <a:lumMod val="50000"/>
                  </a:schemeClr>
                </a:solidFill>
              </a:rPr>
              <a:t>Adulés, aimés et encensés de façon </a:t>
            </a:r>
            <a:r>
              <a:rPr lang="fr-FR" altLang="fr-FR" dirty="0" smtClean="0">
                <a:solidFill>
                  <a:schemeClr val="accent6">
                    <a:lumMod val="50000"/>
                  </a:schemeClr>
                </a:solidFill>
              </a:rPr>
              <a:t>démesurée</a:t>
            </a:r>
            <a:endParaRPr lang="fr-FR" altLang="fr-FR" dirty="0">
              <a:solidFill>
                <a:schemeClr val="accent6">
                  <a:lumMod val="50000"/>
                </a:schemeClr>
              </a:solidFill>
            </a:endParaRPr>
          </a:p>
          <a:p>
            <a:pPr>
              <a:defRPr/>
            </a:pPr>
            <a:r>
              <a:rPr lang="fr-FR" altLang="fr-FR" dirty="0">
                <a:solidFill>
                  <a:schemeClr val="accent6">
                    <a:lumMod val="50000"/>
                  </a:schemeClr>
                </a:solidFill>
              </a:rPr>
              <a:t>Peu critiqués, même devant des comportements inadaptés</a:t>
            </a:r>
          </a:p>
          <a:p>
            <a:pPr>
              <a:lnSpc>
                <a:spcPct val="90000"/>
              </a:lnSpc>
              <a:defRPr/>
            </a:pPr>
            <a:r>
              <a:rPr lang="fr-FR" altLang="fr-FR" dirty="0" smtClean="0">
                <a:solidFill>
                  <a:schemeClr val="accent6">
                    <a:lumMod val="50000"/>
                  </a:schemeClr>
                </a:solidFill>
              </a:rPr>
              <a:t>D’où Détresse </a:t>
            </a:r>
            <a:r>
              <a:rPr lang="fr-FR" altLang="fr-FR" dirty="0">
                <a:solidFill>
                  <a:schemeClr val="accent6">
                    <a:lumMod val="50000"/>
                  </a:schemeClr>
                </a:solidFill>
              </a:rPr>
              <a:t>plus grande face aux difficultés</a:t>
            </a:r>
          </a:p>
          <a:p>
            <a:pPr lvl="2">
              <a:lnSpc>
                <a:spcPct val="90000"/>
              </a:lnSpc>
              <a:defRPr/>
            </a:pPr>
            <a:r>
              <a:rPr lang="fr-FR" altLang="fr-FR" dirty="0">
                <a:solidFill>
                  <a:schemeClr val="accent6">
                    <a:lumMod val="50000"/>
                  </a:schemeClr>
                </a:solidFill>
              </a:rPr>
              <a:t>peu confrontés à l’échec</a:t>
            </a:r>
          </a:p>
          <a:p>
            <a:pPr lvl="2">
              <a:lnSpc>
                <a:spcPct val="90000"/>
              </a:lnSpc>
              <a:defRPr/>
            </a:pPr>
            <a:r>
              <a:rPr lang="fr-FR" altLang="fr-FR" dirty="0">
                <a:solidFill>
                  <a:schemeClr val="accent6">
                    <a:lumMod val="50000"/>
                  </a:schemeClr>
                </a:solidFill>
              </a:rPr>
              <a:t>pas habitués à attendre</a:t>
            </a:r>
          </a:p>
          <a:p>
            <a:pPr lvl="2">
              <a:lnSpc>
                <a:spcPct val="90000"/>
              </a:lnSpc>
              <a:defRPr/>
            </a:pPr>
            <a:endParaRPr lang="fr-FR" altLang="fr-FR" dirty="0">
              <a:solidFill>
                <a:schemeClr val="accent6">
                  <a:lumMod val="50000"/>
                </a:schemeClr>
              </a:solidFill>
            </a:endParaRPr>
          </a:p>
          <a:p>
            <a:pPr>
              <a:lnSpc>
                <a:spcPct val="90000"/>
              </a:lnSpc>
              <a:defRPr/>
            </a:pPr>
            <a:r>
              <a:rPr lang="fr-FR" altLang="fr-FR" dirty="0">
                <a:solidFill>
                  <a:schemeClr val="accent6">
                    <a:lumMod val="50000"/>
                  </a:schemeClr>
                </a:solidFill>
              </a:rPr>
              <a:t>Blessure en cas de critiques</a:t>
            </a:r>
          </a:p>
          <a:p>
            <a:pPr>
              <a:lnSpc>
                <a:spcPct val="90000"/>
              </a:lnSpc>
              <a:defRPr/>
            </a:pPr>
            <a:endParaRPr lang="fr-FR" altLang="fr-FR" dirty="0">
              <a:solidFill>
                <a:schemeClr val="accent6">
                  <a:lumMod val="50000"/>
                </a:schemeClr>
              </a:solidFill>
            </a:endParaRPr>
          </a:p>
          <a:p>
            <a:pPr>
              <a:lnSpc>
                <a:spcPct val="90000"/>
              </a:lnSpc>
              <a:defRPr/>
            </a:pPr>
            <a:r>
              <a:rPr lang="fr-FR" altLang="fr-FR" dirty="0">
                <a:solidFill>
                  <a:schemeClr val="accent6">
                    <a:lumMod val="50000"/>
                  </a:schemeClr>
                </a:solidFill>
              </a:rPr>
              <a:t>Incompréhension des réactions négatives des adultes face à leur mauvaise acceptation des remarques</a:t>
            </a:r>
          </a:p>
          <a:p>
            <a:endParaRPr lang="fr-FR" dirty="0"/>
          </a:p>
        </p:txBody>
      </p:sp>
    </p:spTree>
    <p:extLst>
      <p:ext uri="{BB962C8B-B14F-4D97-AF65-F5344CB8AC3E}">
        <p14:creationId xmlns:p14="http://schemas.microsoft.com/office/powerpoint/2010/main" val="3713630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lstStyle/>
          <a:p>
            <a:r>
              <a:rPr lang="fr-FR" altLang="fr-FR" dirty="0"/>
              <a:t>« La nouvelle génération est épouvantable, j’aimerais tellement en faire partie…! </a:t>
            </a:r>
            <a:r>
              <a:rPr lang="fr-FR" altLang="fr-FR" dirty="0" smtClean="0"/>
              <a:t>»</a:t>
            </a:r>
          </a:p>
          <a:p>
            <a:r>
              <a:rPr lang="fr-FR" dirty="0">
                <a:solidFill>
                  <a:schemeClr val="accent6">
                    <a:lumMod val="50000"/>
                  </a:schemeClr>
                </a:solidFill>
              </a:rPr>
              <a:t>Oscar </a:t>
            </a:r>
            <a:r>
              <a:rPr lang="fr-FR" dirty="0" smtClean="0">
                <a:solidFill>
                  <a:schemeClr val="accent6">
                    <a:lumMod val="50000"/>
                  </a:schemeClr>
                </a:solidFill>
              </a:rPr>
              <a:t>Wilde</a:t>
            </a:r>
          </a:p>
          <a:p>
            <a:endParaRPr lang="fr-FR" sz="2400" dirty="0">
              <a:solidFill>
                <a:schemeClr val="accent6">
                  <a:lumMod val="50000"/>
                </a:schemeClr>
              </a:solidFill>
            </a:endParaRPr>
          </a:p>
          <a:p>
            <a:r>
              <a:rPr lang="fr-FR" sz="4000" dirty="0" smtClean="0">
                <a:solidFill>
                  <a:srgbClr val="FF0000"/>
                </a:solidFill>
              </a:rPr>
              <a:t>Vous êtes fantastiques de soigner les ados ; ils vous le rendront un jour… les parents souvent moins</a:t>
            </a:r>
            <a:endParaRPr lang="fr-FR" sz="4000" dirty="0">
              <a:solidFill>
                <a:srgbClr val="FF0000"/>
              </a:solidFill>
            </a:endParaRPr>
          </a:p>
          <a:p>
            <a:endParaRPr lang="fr-FR" dirty="0"/>
          </a:p>
        </p:txBody>
      </p:sp>
    </p:spTree>
    <p:extLst>
      <p:ext uri="{BB962C8B-B14F-4D97-AF65-F5344CB8AC3E}">
        <p14:creationId xmlns:p14="http://schemas.microsoft.com/office/powerpoint/2010/main" val="290444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Rôle</a:t>
            </a:r>
            <a:r>
              <a:rPr lang="fr-FR" dirty="0" smtClean="0"/>
              <a:t> </a:t>
            </a:r>
            <a:r>
              <a:rPr lang="fr-FR" dirty="0"/>
              <a:t>du médecin :</a:t>
            </a:r>
            <a:br>
              <a:rPr lang="fr-FR" dirty="0"/>
            </a:br>
            <a:endParaRPr lang="fr-FR" dirty="0"/>
          </a:p>
        </p:txBody>
      </p:sp>
      <p:sp>
        <p:nvSpPr>
          <p:cNvPr id="3" name="Espace réservé du contenu 2"/>
          <p:cNvSpPr>
            <a:spLocks noGrp="1"/>
          </p:cNvSpPr>
          <p:nvPr>
            <p:ph idx="1"/>
          </p:nvPr>
        </p:nvSpPr>
        <p:spPr/>
        <p:txBody>
          <a:bodyPr/>
          <a:lstStyle/>
          <a:p>
            <a:r>
              <a:rPr lang="fr-FR" dirty="0" smtClean="0"/>
              <a:t>entretien </a:t>
            </a:r>
            <a:r>
              <a:rPr lang="fr-FR" dirty="0"/>
              <a:t>( </a:t>
            </a:r>
            <a:r>
              <a:rPr lang="fr-FR" dirty="0" smtClean="0"/>
              <a:t>hygiène </a:t>
            </a:r>
            <a:r>
              <a:rPr lang="fr-FR" dirty="0"/>
              <a:t>de vie , fréquentations , projet </a:t>
            </a:r>
            <a:r>
              <a:rPr lang="fr-FR" dirty="0" smtClean="0"/>
              <a:t>, dépistage problèmes psychiatriques..)</a:t>
            </a:r>
            <a:endParaRPr lang="fr-FR" dirty="0"/>
          </a:p>
          <a:p>
            <a:r>
              <a:rPr lang="fr-FR" dirty="0"/>
              <a:t>examen physique </a:t>
            </a:r>
            <a:r>
              <a:rPr lang="fr-FR" dirty="0" smtClean="0"/>
              <a:t>indispensable : </a:t>
            </a:r>
            <a:r>
              <a:rPr lang="fr-FR" dirty="0"/>
              <a:t>pupilles , un retard ou un manque de réaction des pupilles face à la lumière plaies , plaintes , douleurs …</a:t>
            </a:r>
          </a:p>
          <a:p>
            <a:r>
              <a:rPr lang="fr-FR" dirty="0" smtClean="0"/>
              <a:t>Questionnaires</a:t>
            </a:r>
          </a:p>
          <a:p>
            <a:r>
              <a:rPr lang="fr-FR" dirty="0"/>
              <a:t>dépistage biologique</a:t>
            </a:r>
          </a:p>
          <a:p>
            <a:endParaRPr lang="fr-FR" dirty="0"/>
          </a:p>
          <a:p>
            <a:endParaRPr lang="fr-FR" dirty="0"/>
          </a:p>
        </p:txBody>
      </p:sp>
    </p:spTree>
    <p:extLst>
      <p:ext uri="{BB962C8B-B14F-4D97-AF65-F5344CB8AC3E}">
        <p14:creationId xmlns:p14="http://schemas.microsoft.com/office/powerpoint/2010/main" val="3320186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signes possiblement évocateurs</a:t>
            </a:r>
          </a:p>
        </p:txBody>
      </p:sp>
      <p:sp>
        <p:nvSpPr>
          <p:cNvPr id="3" name="Espace réservé du contenu 2"/>
          <p:cNvSpPr>
            <a:spLocks noGrp="1"/>
          </p:cNvSpPr>
          <p:nvPr>
            <p:ph idx="1"/>
          </p:nvPr>
        </p:nvSpPr>
        <p:spPr/>
        <p:txBody>
          <a:bodyPr>
            <a:normAutofit fontScale="62500" lnSpcReduction="20000"/>
          </a:bodyPr>
          <a:lstStyle/>
          <a:p>
            <a:pPr lvl="0"/>
            <a:r>
              <a:rPr lang="fr-FR" dirty="0"/>
              <a:t>Apparence intoxiquée;</a:t>
            </a:r>
          </a:p>
          <a:p>
            <a:pPr lvl="0"/>
            <a:r>
              <a:rPr lang="fr-FR" dirty="0"/>
              <a:t>Paupières tombantes;</a:t>
            </a:r>
          </a:p>
          <a:p>
            <a:pPr lvl="0"/>
            <a:r>
              <a:rPr lang="fr-FR" dirty="0"/>
              <a:t>Yeux rougis;</a:t>
            </a:r>
          </a:p>
          <a:p>
            <a:pPr lvl="0"/>
            <a:r>
              <a:rPr lang="fr-FR" dirty="0"/>
              <a:t>Pupilles dilatées ou contractées;</a:t>
            </a:r>
          </a:p>
          <a:p>
            <a:pPr lvl="0"/>
            <a:r>
              <a:rPr lang="fr-FR" dirty="0"/>
              <a:t>Teint anormalement pâle;</a:t>
            </a:r>
          </a:p>
          <a:p>
            <a:pPr lvl="0"/>
            <a:r>
              <a:rPr lang="fr-FR" dirty="0"/>
              <a:t>Modifications des habitudes de sommeil;</a:t>
            </a:r>
          </a:p>
          <a:p>
            <a:pPr lvl="0"/>
            <a:r>
              <a:rPr lang="fr-FR" dirty="0"/>
              <a:t>Insomnie;</a:t>
            </a:r>
          </a:p>
          <a:p>
            <a:pPr lvl="0"/>
            <a:r>
              <a:rPr lang="fr-FR" dirty="0"/>
              <a:t>Sieste ou sommeil à des heures inhabituelles;</a:t>
            </a:r>
          </a:p>
          <a:p>
            <a:pPr lvl="0"/>
            <a:r>
              <a:rPr lang="fr-FR" dirty="0"/>
              <a:t>Maladies fréquentes en raison du peu de résistance à l'infection;</a:t>
            </a:r>
          </a:p>
          <a:p>
            <a:pPr lvl="0"/>
            <a:r>
              <a:rPr lang="fr-FR" dirty="0"/>
              <a:t>Nez qui coule;</a:t>
            </a:r>
          </a:p>
          <a:p>
            <a:pPr lvl="0"/>
            <a:r>
              <a:rPr lang="fr-FR" dirty="0"/>
              <a:t>Toussotements;</a:t>
            </a:r>
          </a:p>
          <a:p>
            <a:pPr lvl="0"/>
            <a:r>
              <a:rPr lang="fr-FR" dirty="0"/>
              <a:t>Douleurs au niveaux thoraciques;</a:t>
            </a:r>
          </a:p>
          <a:p>
            <a:pPr lvl="0"/>
            <a:r>
              <a:rPr lang="fr-FR" dirty="0"/>
              <a:t>Modifications ou augmentation soudaines de l'appétit;</a:t>
            </a:r>
          </a:p>
          <a:p>
            <a:pPr lvl="0"/>
            <a:r>
              <a:rPr lang="fr-FR" dirty="0"/>
              <a:t>Perte de poids ou d'appétit inexpliquée.</a:t>
            </a:r>
          </a:p>
        </p:txBody>
      </p:sp>
    </p:spTree>
    <p:extLst>
      <p:ext uri="{BB962C8B-B14F-4D97-AF65-F5344CB8AC3E}">
        <p14:creationId xmlns:p14="http://schemas.microsoft.com/office/powerpoint/2010/main" val="1883110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signes possiblement évocateurs</a:t>
            </a:r>
            <a:endParaRPr lang="fr-FR" dirty="0"/>
          </a:p>
        </p:txBody>
      </p:sp>
      <p:sp>
        <p:nvSpPr>
          <p:cNvPr id="3" name="Espace réservé du contenu 2"/>
          <p:cNvSpPr>
            <a:spLocks noGrp="1"/>
          </p:cNvSpPr>
          <p:nvPr>
            <p:ph idx="1"/>
          </p:nvPr>
        </p:nvSpPr>
        <p:spPr/>
        <p:txBody>
          <a:bodyPr>
            <a:normAutofit fontScale="25000" lnSpcReduction="20000"/>
          </a:bodyPr>
          <a:lstStyle/>
          <a:p>
            <a:pPr lvl="0"/>
            <a:r>
              <a:rPr lang="fr-FR" sz="5600" b="1" dirty="0"/>
              <a:t>Sautes d'humeurs inexpliquées</a:t>
            </a:r>
            <a:r>
              <a:rPr lang="fr-FR" sz="5600" dirty="0"/>
              <a:t>;</a:t>
            </a:r>
          </a:p>
          <a:p>
            <a:pPr lvl="0"/>
            <a:r>
              <a:rPr lang="fr-FR" sz="5600" dirty="0"/>
              <a:t>Dépression;</a:t>
            </a:r>
          </a:p>
          <a:p>
            <a:pPr lvl="0"/>
            <a:r>
              <a:rPr lang="fr-FR" sz="5600" dirty="0"/>
              <a:t>Anxiété ou toujours de mauvaise humeur;</a:t>
            </a:r>
          </a:p>
          <a:p>
            <a:pPr lvl="0"/>
            <a:r>
              <a:rPr lang="fr-FR" sz="5600" dirty="0"/>
              <a:t>Réactions exagérées à de simples demandes;</a:t>
            </a:r>
          </a:p>
          <a:p>
            <a:pPr lvl="0"/>
            <a:r>
              <a:rPr lang="fr-FR" sz="5600" dirty="0"/>
              <a:t>Égoïsme, peu de considération pour les autres;</a:t>
            </a:r>
          </a:p>
          <a:p>
            <a:pPr lvl="0"/>
            <a:r>
              <a:rPr lang="fr-FR" sz="5600" dirty="0"/>
              <a:t>Caractère cachottier;</a:t>
            </a:r>
          </a:p>
          <a:p>
            <a:pPr lvl="0"/>
            <a:r>
              <a:rPr lang="fr-FR" sz="5600" b="1" dirty="0"/>
              <a:t>Retrait de la vie familiale</a:t>
            </a:r>
            <a:r>
              <a:rPr lang="fr-FR" sz="5600" b="1" dirty="0" smtClean="0"/>
              <a:t>; absentéisme scolaire</a:t>
            </a:r>
            <a:endParaRPr lang="fr-FR" sz="5600" b="1" dirty="0"/>
          </a:p>
          <a:p>
            <a:pPr lvl="0"/>
            <a:r>
              <a:rPr lang="fr-FR" sz="5600" dirty="0"/>
              <a:t>Perte d'intérêt pour des activités qu'il aimait faire auparavant;</a:t>
            </a:r>
          </a:p>
          <a:p>
            <a:pPr lvl="0"/>
            <a:r>
              <a:rPr lang="fr-FR" sz="5600" b="1" dirty="0"/>
              <a:t>Manque de motivation, ennui, indifférence;</a:t>
            </a:r>
          </a:p>
          <a:p>
            <a:pPr lvl="0"/>
            <a:r>
              <a:rPr lang="fr-FR" sz="5600" dirty="0"/>
              <a:t>Léthargie;</a:t>
            </a:r>
          </a:p>
          <a:p>
            <a:pPr lvl="0"/>
            <a:r>
              <a:rPr lang="fr-FR" sz="5600" dirty="0"/>
              <a:t>Manque d'énergie;</a:t>
            </a:r>
          </a:p>
          <a:p>
            <a:pPr lvl="0"/>
            <a:r>
              <a:rPr lang="fr-FR" sz="5600" dirty="0"/>
              <a:t>Perte remarquable de concentration;</a:t>
            </a:r>
          </a:p>
          <a:p>
            <a:pPr lvl="0"/>
            <a:r>
              <a:rPr lang="fr-FR" sz="5600" dirty="0"/>
              <a:t>Perte de la mémoire récente;</a:t>
            </a:r>
          </a:p>
          <a:p>
            <a:pPr lvl="0"/>
            <a:r>
              <a:rPr lang="fr-FR" sz="5600" dirty="0"/>
              <a:t>Changement des valeurs, des idéaux, des croyances;</a:t>
            </a:r>
          </a:p>
          <a:p>
            <a:pPr lvl="0"/>
            <a:r>
              <a:rPr lang="fr-FR" sz="5600" dirty="0"/>
              <a:t>Nouveaux </a:t>
            </a:r>
            <a:r>
              <a:rPr lang="fr-FR" sz="5600" dirty="0" smtClean="0"/>
              <a:t>amis, non intéressé à vous les présenter;</a:t>
            </a:r>
            <a:endParaRPr lang="fr-FR" sz="5600" dirty="0"/>
          </a:p>
          <a:p>
            <a:pPr lvl="0"/>
            <a:r>
              <a:rPr lang="fr-FR" sz="5600" dirty="0"/>
              <a:t>Conversations téléphoniques en cachette:</a:t>
            </a:r>
          </a:p>
          <a:p>
            <a:pPr lvl="0"/>
            <a:r>
              <a:rPr lang="fr-FR" sz="5600" dirty="0"/>
              <a:t>Personnes qui appellent et qui refusent de s'identifier;</a:t>
            </a:r>
          </a:p>
          <a:p>
            <a:pPr lvl="0"/>
            <a:r>
              <a:rPr lang="fr-FR" sz="5600" dirty="0"/>
              <a:t>Qui raccrochent lorsque vous répondez.</a:t>
            </a:r>
          </a:p>
          <a:p>
            <a:pPr lvl="0"/>
            <a:r>
              <a:rPr lang="fr-FR" sz="5600" dirty="0"/>
              <a:t>Périodes d'absence inexpliquée de la maison;</a:t>
            </a:r>
          </a:p>
          <a:p>
            <a:pPr lvl="0"/>
            <a:r>
              <a:rPr lang="fr-FR" sz="5600" b="1" dirty="0"/>
              <a:t>Vol d'argent;</a:t>
            </a:r>
          </a:p>
          <a:p>
            <a:pPr lvl="0"/>
            <a:r>
              <a:rPr lang="fr-FR" sz="5600" b="1" dirty="0"/>
              <a:t>Disparition de choses qui peuvent être facilement vendues pour de l'argent comptant</a:t>
            </a:r>
            <a:r>
              <a:rPr lang="fr-FR" sz="5600" dirty="0"/>
              <a:t>;</a:t>
            </a:r>
          </a:p>
          <a:p>
            <a:endParaRPr lang="fr-FR" sz="5600" dirty="0"/>
          </a:p>
        </p:txBody>
      </p:sp>
    </p:spTree>
    <p:extLst>
      <p:ext uri="{BB962C8B-B14F-4D97-AF65-F5344CB8AC3E}">
        <p14:creationId xmlns:p14="http://schemas.microsoft.com/office/powerpoint/2010/main" val="422880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altLang="fr-FR" dirty="0"/>
              <a:t>Addiction sans drogue ou sans substance</a:t>
            </a:r>
            <a:endParaRPr lang="fr-FR" dirty="0"/>
          </a:p>
        </p:txBody>
      </p:sp>
      <p:sp>
        <p:nvSpPr>
          <p:cNvPr id="3" name="Espace réservé du contenu 2"/>
          <p:cNvSpPr>
            <a:spLocks noGrp="1"/>
          </p:cNvSpPr>
          <p:nvPr>
            <p:ph idx="1"/>
          </p:nvPr>
        </p:nvSpPr>
        <p:spPr/>
        <p:txBody>
          <a:bodyPr>
            <a:normAutofit fontScale="92500"/>
          </a:bodyPr>
          <a:lstStyle/>
          <a:p>
            <a:pPr>
              <a:buFont typeface="Wingdings" pitchFamily="2" charset="2"/>
              <a:buBlip>
                <a:blip r:embed="rId2"/>
              </a:buBlip>
            </a:pPr>
            <a:r>
              <a:rPr lang="fr-FR" altLang="fr-FR" dirty="0"/>
              <a:t>Article dans revue science 2001 </a:t>
            </a:r>
            <a:r>
              <a:rPr lang="fr-FR" altLang="fr-FR" dirty="0" err="1"/>
              <a:t>Behavioral</a:t>
            </a:r>
            <a:r>
              <a:rPr lang="fr-FR" altLang="fr-FR" dirty="0"/>
              <a:t> addictions do </a:t>
            </a:r>
            <a:r>
              <a:rPr lang="fr-FR" altLang="fr-FR" dirty="0" err="1"/>
              <a:t>they</a:t>
            </a:r>
            <a:r>
              <a:rPr lang="fr-FR" altLang="fr-FR" dirty="0"/>
              <a:t> </a:t>
            </a:r>
            <a:r>
              <a:rPr lang="fr-FR" altLang="fr-FR" dirty="0" err="1"/>
              <a:t>exist</a:t>
            </a:r>
            <a:r>
              <a:rPr lang="fr-FR" altLang="fr-FR" dirty="0"/>
              <a:t>? Par Holden, pose pour la </a:t>
            </a:r>
            <a:r>
              <a:rPr lang="fr-FR" altLang="fr-FR" dirty="0" smtClean="0"/>
              <a:t>1ère </a:t>
            </a:r>
            <a:r>
              <a:rPr lang="fr-FR" altLang="fr-FR" dirty="0"/>
              <a:t>fois cette question des addictions comportementales .</a:t>
            </a:r>
          </a:p>
          <a:p>
            <a:pPr>
              <a:buFont typeface="Wingdings" pitchFamily="2" charset="2"/>
              <a:buBlip>
                <a:blip r:embed="rId2"/>
              </a:buBlip>
            </a:pPr>
            <a:r>
              <a:rPr lang="fr-FR" altLang="fr-FR" dirty="0"/>
              <a:t>Débat toujours en cours</a:t>
            </a:r>
          </a:p>
          <a:p>
            <a:pPr>
              <a:buFont typeface="Wingdings" pitchFamily="2" charset="2"/>
              <a:buBlip>
                <a:blip r:embed="rId2"/>
              </a:buBlip>
            </a:pPr>
            <a:r>
              <a:rPr lang="fr-FR" altLang="fr-FR" dirty="0"/>
              <a:t>Mais constat : poursuite comportement malgré conséquences négatives et impossibilité de réduire ou cesser cette conduite</a:t>
            </a:r>
          </a:p>
          <a:p>
            <a:r>
              <a:rPr lang="fr-FR" dirty="0" smtClean="0"/>
              <a:t>Addiction ou usage problématique</a:t>
            </a:r>
            <a:endParaRPr lang="fr-FR" dirty="0"/>
          </a:p>
        </p:txBody>
      </p:sp>
    </p:spTree>
    <p:extLst>
      <p:ext uri="{BB962C8B-B14F-4D97-AF65-F5344CB8AC3E}">
        <p14:creationId xmlns:p14="http://schemas.microsoft.com/office/powerpoint/2010/main" val="8340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Jeux </a:t>
            </a:r>
            <a:r>
              <a:rPr lang="fr-FR" dirty="0" err="1" smtClean="0"/>
              <a:t>video</a:t>
            </a:r>
            <a:endParaRPr lang="fr-FR" dirty="0"/>
          </a:p>
        </p:txBody>
      </p:sp>
      <p:sp>
        <p:nvSpPr>
          <p:cNvPr id="3" name="Espace réservé du contenu 2"/>
          <p:cNvSpPr>
            <a:spLocks noGrp="1"/>
          </p:cNvSpPr>
          <p:nvPr>
            <p:ph idx="1"/>
          </p:nvPr>
        </p:nvSpPr>
        <p:spPr/>
        <p:txBody>
          <a:bodyPr>
            <a:normAutofit fontScale="92500" lnSpcReduction="20000"/>
          </a:bodyPr>
          <a:lstStyle/>
          <a:p>
            <a:pPr>
              <a:lnSpc>
                <a:spcPct val="90000"/>
              </a:lnSpc>
            </a:pPr>
            <a:r>
              <a:rPr lang="fr-FR" altLang="fr-FR" dirty="0">
                <a:latin typeface="Comic Sans MS" pitchFamily="66" charset="0"/>
              </a:rPr>
              <a:t>les excès nord-américains, coréens, japonais			</a:t>
            </a:r>
            <a:endParaRPr lang="fr-FR" altLang="fr-FR" sz="2800" dirty="0">
              <a:latin typeface="Comic Sans MS" pitchFamily="66" charset="0"/>
            </a:endParaRPr>
          </a:p>
          <a:p>
            <a:pPr>
              <a:lnSpc>
                <a:spcPct val="90000"/>
              </a:lnSpc>
            </a:pPr>
            <a:r>
              <a:rPr lang="fr-FR" altLang="fr-FR" dirty="0">
                <a:latin typeface="Comic Sans MS" pitchFamily="66" charset="0"/>
              </a:rPr>
              <a:t>les réticences françaises	sur addiction</a:t>
            </a:r>
          </a:p>
          <a:p>
            <a:pPr>
              <a:lnSpc>
                <a:spcPct val="90000"/>
              </a:lnSpc>
              <a:buFontTx/>
              <a:buNone/>
            </a:pPr>
            <a:endParaRPr lang="fr-FR" altLang="fr-FR" dirty="0">
              <a:latin typeface="Comic Sans MS" pitchFamily="66" charset="0"/>
            </a:endParaRPr>
          </a:p>
          <a:p>
            <a:pPr>
              <a:lnSpc>
                <a:spcPct val="90000"/>
              </a:lnSpc>
            </a:pPr>
            <a:endParaRPr lang="fr-FR" altLang="fr-FR" dirty="0">
              <a:latin typeface="Comic Sans MS" pitchFamily="66" charset="0"/>
            </a:endParaRPr>
          </a:p>
          <a:p>
            <a:pPr>
              <a:lnSpc>
                <a:spcPct val="90000"/>
              </a:lnSpc>
            </a:pPr>
            <a:r>
              <a:rPr lang="fr-FR" altLang="fr-FR" dirty="0">
                <a:latin typeface="Comic Sans MS" pitchFamily="66" charset="0"/>
              </a:rPr>
              <a:t>des positions idéologiques injustifiées (déni du </a:t>
            </a:r>
            <a:r>
              <a:rPr lang="fr-FR" altLang="fr-FR" dirty="0" err="1">
                <a:latin typeface="Comic Sans MS" pitchFamily="66" charset="0"/>
              </a:rPr>
              <a:t>pb</a:t>
            </a:r>
            <a:r>
              <a:rPr lang="fr-FR" altLang="fr-FR" dirty="0">
                <a:latin typeface="Comic Sans MS" pitchFamily="66" charset="0"/>
              </a:rPr>
              <a:t> des jeux à génétique uniquement : mutation gène chrna4)</a:t>
            </a:r>
          </a:p>
          <a:p>
            <a:pPr>
              <a:lnSpc>
                <a:spcPct val="90000"/>
              </a:lnSpc>
            </a:pPr>
            <a:r>
              <a:rPr lang="fr-FR" altLang="fr-FR" dirty="0">
                <a:latin typeface="Comic Sans MS" pitchFamily="66" charset="0"/>
              </a:rPr>
              <a:t>Une prévalence discutée</a:t>
            </a:r>
          </a:p>
          <a:p>
            <a:pPr>
              <a:lnSpc>
                <a:spcPct val="90000"/>
              </a:lnSpc>
            </a:pPr>
            <a:r>
              <a:rPr lang="fr-FR" altLang="fr-FR" dirty="0">
                <a:latin typeface="Comic Sans MS" pitchFamily="66" charset="0"/>
              </a:rPr>
              <a:t>Mais surreprésentation des  garçons pour une fille</a:t>
            </a:r>
          </a:p>
          <a:p>
            <a:endParaRPr lang="fr-FR" dirty="0"/>
          </a:p>
        </p:txBody>
      </p:sp>
    </p:spTree>
    <p:extLst>
      <p:ext uri="{BB962C8B-B14F-4D97-AF65-F5344CB8AC3E}">
        <p14:creationId xmlns:p14="http://schemas.microsoft.com/office/powerpoint/2010/main" val="93993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nSpc>
                <a:spcPct val="90000"/>
              </a:lnSpc>
            </a:pPr>
            <a:r>
              <a:rPr lang="fr-FR" altLang="fr-FR" sz="2800" b="1" dirty="0">
                <a:solidFill>
                  <a:srgbClr val="D60093"/>
                </a:solidFill>
                <a:latin typeface="Comic Sans MS" pitchFamily="66" charset="0"/>
              </a:rPr>
              <a:t>Situation facile</a:t>
            </a:r>
            <a:endParaRPr lang="fr-FR" altLang="fr-FR" sz="2800" b="1" dirty="0">
              <a:solidFill>
                <a:srgbClr val="006666"/>
              </a:solidFill>
              <a:latin typeface="Comic Sans MS" pitchFamily="66" charset="0"/>
            </a:endParaRPr>
          </a:p>
          <a:p>
            <a:pPr lvl="1">
              <a:lnSpc>
                <a:spcPct val="90000"/>
              </a:lnSpc>
            </a:pPr>
            <a:r>
              <a:rPr lang="fr-FR" altLang="fr-FR" sz="2000" dirty="0">
                <a:latin typeface="Comic Sans MS" pitchFamily="66" charset="0"/>
              </a:rPr>
              <a:t>Un ado garçon en </a:t>
            </a:r>
            <a:r>
              <a:rPr lang="fr-FR" altLang="fr-FR" sz="2000" dirty="0" smtClean="0">
                <a:latin typeface="Comic Sans MS" pitchFamily="66" charset="0"/>
              </a:rPr>
              <a:t>survêt </a:t>
            </a:r>
            <a:r>
              <a:rPr lang="fr-FR" altLang="fr-FR" sz="2000" dirty="0">
                <a:latin typeface="Comic Sans MS" pitchFamily="66" charset="0"/>
              </a:rPr>
              <a:t>et casquette trainé par parents : ouais , j’ai rien à dire , ça me saoule de venir , je fais ce que je veux , mes vieux sont out…. </a:t>
            </a:r>
          </a:p>
          <a:p>
            <a:pPr lvl="1">
              <a:lnSpc>
                <a:spcPct val="90000"/>
              </a:lnSpc>
            </a:pPr>
            <a:r>
              <a:rPr lang="fr-FR" altLang="fr-FR" sz="2000" dirty="0">
                <a:latin typeface="Comic Sans MS" pitchFamily="66" charset="0"/>
              </a:rPr>
              <a:t>Isolement dans sa chambre  </a:t>
            </a:r>
          </a:p>
          <a:p>
            <a:pPr lvl="1">
              <a:lnSpc>
                <a:spcPct val="90000"/>
              </a:lnSpc>
            </a:pPr>
            <a:r>
              <a:rPr lang="fr-FR" altLang="fr-FR" sz="2000" dirty="0">
                <a:latin typeface="Comic Sans MS" pitchFamily="66" charset="0"/>
              </a:rPr>
              <a:t>Caractère envahissant du trouble </a:t>
            </a:r>
          </a:p>
          <a:p>
            <a:pPr lvl="1">
              <a:lnSpc>
                <a:spcPct val="90000"/>
              </a:lnSpc>
            </a:pPr>
            <a:r>
              <a:rPr lang="fr-FR" altLang="fr-FR" sz="2000" dirty="0">
                <a:latin typeface="Comic Sans MS" pitchFamily="66" charset="0"/>
              </a:rPr>
              <a:t>Mise en évidence d’une altération du fonctionnement social, scolaire ou professionnel, cliniquement significative</a:t>
            </a:r>
          </a:p>
          <a:p>
            <a:pPr lvl="1">
              <a:lnSpc>
                <a:spcPct val="90000"/>
              </a:lnSpc>
            </a:pPr>
            <a:r>
              <a:rPr lang="fr-FR" altLang="fr-FR" sz="2000" dirty="0" smtClean="0">
                <a:latin typeface="Comic Sans MS" pitchFamily="66" charset="0"/>
              </a:rPr>
              <a:t>Console  </a:t>
            </a:r>
            <a:r>
              <a:rPr lang="fr-FR" altLang="fr-FR" sz="2000" dirty="0">
                <a:latin typeface="Comic Sans MS" pitchFamily="66" charset="0"/>
              </a:rPr>
              <a:t>ou réseau</a:t>
            </a:r>
          </a:p>
          <a:p>
            <a:pPr lvl="1">
              <a:lnSpc>
                <a:spcPct val="90000"/>
              </a:lnSpc>
            </a:pPr>
            <a:r>
              <a:rPr lang="fr-FR" altLang="fr-FR" sz="2000" dirty="0">
                <a:latin typeface="Comic Sans MS" pitchFamily="66" charset="0"/>
              </a:rPr>
              <a:t>CAT : sevrage si parents </a:t>
            </a:r>
            <a:r>
              <a:rPr lang="fr-FR" altLang="fr-FR" sz="2000" dirty="0" smtClean="0">
                <a:latin typeface="Comic Sans MS" pitchFamily="66" charset="0"/>
              </a:rPr>
              <a:t>prêts </a:t>
            </a:r>
            <a:r>
              <a:rPr lang="fr-FR" altLang="fr-FR" sz="2000" dirty="0">
                <a:latin typeface="Comic Sans MS" pitchFamily="66" charset="0"/>
              </a:rPr>
              <a:t>à supprimer support physique et accès internet et tt si besoin pour impulsivité et agressivité dues au manque</a:t>
            </a:r>
            <a:endParaRPr lang="en-US" altLang="fr-FR" sz="2000" dirty="0">
              <a:latin typeface="Comic Sans MS" pitchFamily="66" charset="0"/>
            </a:endParaRPr>
          </a:p>
          <a:p>
            <a:endParaRPr lang="fr-FR" dirty="0"/>
          </a:p>
        </p:txBody>
      </p:sp>
    </p:spTree>
    <p:extLst>
      <p:ext uri="{BB962C8B-B14F-4D97-AF65-F5344CB8AC3E}">
        <p14:creationId xmlns:p14="http://schemas.microsoft.com/office/powerpoint/2010/main" val="341870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Actuellement plus difficile </a:t>
            </a:r>
            <a:endParaRPr lang="fr-FR" dirty="0"/>
          </a:p>
        </p:txBody>
      </p:sp>
      <p:sp>
        <p:nvSpPr>
          <p:cNvPr id="3" name="Espace réservé du contenu 2"/>
          <p:cNvSpPr>
            <a:spLocks noGrp="1"/>
          </p:cNvSpPr>
          <p:nvPr>
            <p:ph idx="1"/>
          </p:nvPr>
        </p:nvSpPr>
        <p:spPr/>
        <p:txBody>
          <a:bodyPr/>
          <a:lstStyle/>
          <a:p>
            <a:pPr>
              <a:lnSpc>
                <a:spcPct val="90000"/>
              </a:lnSpc>
            </a:pPr>
            <a:r>
              <a:rPr lang="fr-FR" altLang="fr-FR" sz="2400" dirty="0">
                <a:latin typeface="Comic Sans MS" pitchFamily="66" charset="0"/>
              </a:rPr>
              <a:t>internet , tablette , smartphone donc toujours disponible et pas que dans chambre</a:t>
            </a:r>
          </a:p>
          <a:p>
            <a:pPr lvl="1">
              <a:lnSpc>
                <a:spcPct val="90000"/>
              </a:lnSpc>
            </a:pPr>
            <a:r>
              <a:rPr lang="fr-FR" altLang="fr-FR" sz="2000" dirty="0">
                <a:latin typeface="Comic Sans MS" pitchFamily="66" charset="0"/>
              </a:rPr>
              <a:t>Confusion entre préoccupation sur support et sur contenu</a:t>
            </a:r>
          </a:p>
          <a:p>
            <a:pPr lvl="1">
              <a:lnSpc>
                <a:spcPct val="90000"/>
              </a:lnSpc>
            </a:pPr>
            <a:r>
              <a:rPr lang="fr-FR" altLang="fr-FR" sz="2000" dirty="0">
                <a:latin typeface="Comic Sans MS" pitchFamily="66" charset="0"/>
              </a:rPr>
              <a:t>Stratégie fabricant comme </a:t>
            </a:r>
            <a:r>
              <a:rPr lang="fr-FR" altLang="fr-FR" sz="2000" dirty="0" err="1">
                <a:latin typeface="Comic Sans MS" pitchFamily="66" charset="0"/>
              </a:rPr>
              <a:t>cigarettier</a:t>
            </a:r>
            <a:r>
              <a:rPr lang="fr-FR" altLang="fr-FR" sz="2000" dirty="0">
                <a:latin typeface="Comic Sans MS" pitchFamily="66" charset="0"/>
              </a:rPr>
              <a:t> : niches , support etc. </a:t>
            </a:r>
          </a:p>
          <a:p>
            <a:pPr lvl="1">
              <a:lnSpc>
                <a:spcPct val="90000"/>
              </a:lnSpc>
            </a:pPr>
            <a:r>
              <a:rPr lang="fr-FR" altLang="fr-FR" sz="2000" dirty="0">
                <a:latin typeface="Comic Sans MS" pitchFamily="66" charset="0"/>
              </a:rPr>
              <a:t>Jeu dans </a:t>
            </a:r>
            <a:r>
              <a:rPr lang="fr-FR" altLang="fr-FR" sz="2000" dirty="0">
                <a:latin typeface="Comic Sans MS" pitchFamily="66" charset="0"/>
              </a:rPr>
              <a:t>F</a:t>
            </a:r>
            <a:r>
              <a:rPr lang="fr-FR" altLang="fr-FR" sz="2000" dirty="0" smtClean="0">
                <a:latin typeface="Comic Sans MS" pitchFamily="66" charset="0"/>
              </a:rPr>
              <a:t>acebook </a:t>
            </a:r>
            <a:r>
              <a:rPr lang="fr-FR" altLang="fr-FR" sz="2000" dirty="0">
                <a:latin typeface="Comic Sans MS" pitchFamily="66" charset="0"/>
              </a:rPr>
              <a:t>, sur téléphone </a:t>
            </a:r>
          </a:p>
          <a:p>
            <a:pPr lvl="1">
              <a:lnSpc>
                <a:spcPct val="90000"/>
              </a:lnSpc>
            </a:pPr>
            <a:r>
              <a:rPr lang="fr-FR" altLang="fr-FR" sz="2000" dirty="0">
                <a:latin typeface="Comic Sans MS" pitchFamily="66" charset="0"/>
              </a:rPr>
              <a:t>Cibles de niches : filles enfants</a:t>
            </a:r>
          </a:p>
          <a:p>
            <a:pPr lvl="1">
              <a:lnSpc>
                <a:spcPct val="90000"/>
              </a:lnSpc>
            </a:pPr>
            <a:endParaRPr lang="fr-FR" altLang="fr-FR" sz="2000" dirty="0">
              <a:latin typeface="Comic Sans MS" pitchFamily="66" charset="0"/>
            </a:endParaRPr>
          </a:p>
          <a:p>
            <a:pPr lvl="1">
              <a:lnSpc>
                <a:spcPct val="90000"/>
              </a:lnSpc>
            </a:pPr>
            <a:r>
              <a:rPr lang="fr-FR" altLang="fr-FR" sz="2000" dirty="0">
                <a:latin typeface="Comic Sans MS" pitchFamily="66" charset="0"/>
              </a:rPr>
              <a:t>Cat : sevrage difficile à la maison  donc </a:t>
            </a:r>
            <a:r>
              <a:rPr lang="fr-FR" altLang="fr-FR" sz="2000" dirty="0" smtClean="0">
                <a:latin typeface="Comic Sans MS" pitchFamily="66" charset="0"/>
              </a:rPr>
              <a:t>hôpital </a:t>
            </a:r>
            <a:r>
              <a:rPr lang="fr-FR" altLang="fr-FR" sz="2000" dirty="0">
                <a:latin typeface="Comic Sans MS" pitchFamily="66" charset="0"/>
              </a:rPr>
              <a:t>souvent </a:t>
            </a:r>
          </a:p>
          <a:p>
            <a:pPr lvl="1">
              <a:lnSpc>
                <a:spcPct val="90000"/>
              </a:lnSpc>
            </a:pPr>
            <a:r>
              <a:rPr lang="fr-FR" altLang="fr-FR" sz="2000" dirty="0">
                <a:latin typeface="Comic Sans MS" pitchFamily="66" charset="0"/>
              </a:rPr>
              <a:t>Et traitement ambulatoire plus long</a:t>
            </a:r>
            <a:endParaRPr lang="en-US" altLang="fr-FR" sz="2000" dirty="0">
              <a:latin typeface="Comic Sans MS" pitchFamily="66" charset="0"/>
            </a:endParaRPr>
          </a:p>
          <a:p>
            <a:endParaRPr lang="fr-FR" dirty="0"/>
          </a:p>
        </p:txBody>
      </p:sp>
    </p:spTree>
    <p:extLst>
      <p:ext uri="{BB962C8B-B14F-4D97-AF65-F5344CB8AC3E}">
        <p14:creationId xmlns:p14="http://schemas.microsoft.com/office/powerpoint/2010/main" val="19843241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1226</Words>
  <Application>Microsoft Office PowerPoint</Application>
  <PresentationFormat>Affichage à l'écran (4:3)</PresentationFormat>
  <Paragraphs>239</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Adolescence , prévention et dépistage des conduites addictives </vt:lpstr>
      <vt:lpstr>Présentation PowerPoint</vt:lpstr>
      <vt:lpstr>Rôle du médecin : </vt:lpstr>
      <vt:lpstr>Des signes possiblement évocateurs</vt:lpstr>
      <vt:lpstr>Des signes possiblement évocateurs</vt:lpstr>
      <vt:lpstr>Addiction sans drogue ou sans substance</vt:lpstr>
      <vt:lpstr>Jeux video</vt:lpstr>
      <vt:lpstr>Présentation PowerPoint</vt:lpstr>
      <vt:lpstr>Actuellement plus difficile </vt:lpstr>
      <vt:lpstr>Pourquoi pb</vt:lpstr>
      <vt:lpstr>Présentation PowerPoint</vt:lpstr>
      <vt:lpstr>Présentation PowerPoint</vt:lpstr>
      <vt:lpstr>pornographie</vt:lpstr>
      <vt:lpstr>Harcèlement réseau</vt:lpstr>
      <vt:lpstr>PRATIQUES ASPHYXIQUES</vt:lpstr>
      <vt:lpstr>Critères DSM-5 de l'anorexie mentale </vt:lpstr>
      <vt:lpstr>anorexie</vt:lpstr>
      <vt:lpstr>ANOREXIE MENTALE PREPUBERE</vt:lpstr>
      <vt:lpstr>cannabis</vt:lpstr>
      <vt:lpstr>Présentation PowerPoint</vt:lpstr>
      <vt:lpstr>Présentation PowerPoint</vt:lpstr>
      <vt:lpstr>Présentation PowerPoint</vt:lpstr>
      <vt:lpstr>Des sites utiles</vt:lpstr>
      <vt:lpstr>L’adolescence, une période universelle </vt:lpstr>
      <vt:lpstr>Géneration Z</vt:lpstr>
      <vt:lpstr>Présentation PowerPoint</vt:lpstr>
      <vt:lpstr>Enfants-rois devenu grands</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dc:creator>
  <cp:lastModifiedBy>Gérald</cp:lastModifiedBy>
  <cp:revision>12</cp:revision>
  <dcterms:created xsi:type="dcterms:W3CDTF">2018-02-03T08:05:50Z</dcterms:created>
  <dcterms:modified xsi:type="dcterms:W3CDTF">2018-03-23T17:58:09Z</dcterms:modified>
</cp:coreProperties>
</file>