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92" autoAdjust="0"/>
  </p:normalViewPr>
  <p:slideViewPr>
    <p:cSldViewPr snapToGrid="0" snapToObjects="1">
      <p:cViewPr varScale="1">
        <p:scale>
          <a:sx n="110" d="100"/>
          <a:sy n="110" d="100"/>
        </p:scale>
        <p:origin x="-11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CC9B-95CD-7947-B071-11C82C715BA5}" type="datetimeFigureOut">
              <a:rPr lang="fr-FR" smtClean="0"/>
              <a:t>17/03/18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5FE8-8D89-2648-8C8C-AC7D555FEAA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CC9B-95CD-7947-B071-11C82C715BA5}" type="datetimeFigureOut">
              <a:rPr lang="fr-FR" smtClean="0"/>
              <a:t>17/03/18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5FE8-8D89-2648-8C8C-AC7D555FEAA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CC9B-95CD-7947-B071-11C82C715BA5}" type="datetimeFigureOut">
              <a:rPr lang="fr-FR" smtClean="0"/>
              <a:t>17/03/18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5FE8-8D89-2648-8C8C-AC7D555FEAA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CC9B-95CD-7947-B071-11C82C715BA5}" type="datetimeFigureOut">
              <a:rPr lang="fr-FR" smtClean="0"/>
              <a:t>17/03/18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5FE8-8D89-2648-8C8C-AC7D555FEAA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CC9B-95CD-7947-B071-11C82C715BA5}" type="datetimeFigureOut">
              <a:rPr lang="fr-FR" smtClean="0"/>
              <a:t>17/03/18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5FE8-8D89-2648-8C8C-AC7D555FEAA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CC9B-95CD-7947-B071-11C82C715BA5}" type="datetimeFigureOut">
              <a:rPr lang="fr-FR" smtClean="0"/>
              <a:t>17/03/18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5FE8-8D89-2648-8C8C-AC7D555FEAA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CC9B-95CD-7947-B071-11C82C715BA5}" type="datetimeFigureOut">
              <a:rPr lang="fr-FR" smtClean="0"/>
              <a:t>17/03/18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5FE8-8D89-2648-8C8C-AC7D555FEAA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CC9B-95CD-7947-B071-11C82C715BA5}" type="datetimeFigureOut">
              <a:rPr lang="fr-FR" smtClean="0"/>
              <a:t>17/03/18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5FE8-8D89-2648-8C8C-AC7D555FEAA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CC9B-95CD-7947-B071-11C82C715BA5}" type="datetimeFigureOut">
              <a:rPr lang="fr-FR" smtClean="0"/>
              <a:t>17/03/18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5FE8-8D89-2648-8C8C-AC7D555FEAA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CC9B-95CD-7947-B071-11C82C715BA5}" type="datetimeFigureOut">
              <a:rPr lang="fr-FR" smtClean="0"/>
              <a:t>17/03/18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5FE8-8D89-2648-8C8C-AC7D555FEAA1}" type="slidenum">
              <a:rPr lang="fr-FR" smtClean="0"/>
              <a:t>‹#›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CC9B-95CD-7947-B071-11C82C715BA5}" type="datetimeFigureOut">
              <a:rPr lang="fr-FR" smtClean="0"/>
              <a:t>17/03/18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145FE8-8D89-2648-8C8C-AC7D555FEAA1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D145FE8-8D89-2648-8C8C-AC7D555FEAA1}" type="slidenum">
              <a:rPr lang="fr-FR" smtClean="0"/>
              <a:t>‹#›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E23CC9B-95CD-7947-B071-11C82C715BA5}" type="datetimeFigureOut">
              <a:rPr lang="fr-FR" smtClean="0"/>
              <a:t>17/03/18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3605" y="1609474"/>
            <a:ext cx="6926545" cy="2593975"/>
          </a:xfrm>
        </p:spPr>
        <p:txBody>
          <a:bodyPr/>
          <a:lstStyle/>
          <a:p>
            <a:pPr algn="ctr"/>
            <a:r>
              <a:rPr lang="fr-FR" sz="6000" dirty="0" smtClean="0"/>
              <a:t>CONTRACEPTION CHEZ LA JEUNE FEMME </a:t>
            </a:r>
            <a:endParaRPr lang="fr-FR" sz="6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07241" y="5666244"/>
            <a:ext cx="1822359" cy="1066800"/>
          </a:xfrm>
        </p:spPr>
        <p:txBody>
          <a:bodyPr/>
          <a:lstStyle/>
          <a:p>
            <a:pPr algn="just"/>
            <a:r>
              <a:rPr lang="fr-FR" b="1" dirty="0" smtClean="0"/>
              <a:t>Dr Nadia Idrissi</a:t>
            </a:r>
          </a:p>
          <a:p>
            <a:pPr algn="ctr"/>
            <a:r>
              <a:rPr lang="fr-FR" sz="1600" dirty="0" smtClean="0"/>
              <a:t>24 Mars 2018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6359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 OP ??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fr-FR" dirty="0" smtClean="0"/>
          </a:p>
          <a:p>
            <a:pPr algn="just"/>
            <a:r>
              <a:rPr lang="fr-FR" dirty="0" smtClean="0"/>
              <a:t>OP 20 ou 30 </a:t>
            </a:r>
            <a:r>
              <a:rPr lang="fr-FR" dirty="0" err="1" smtClean="0"/>
              <a:t>ug</a:t>
            </a:r>
            <a:r>
              <a:rPr lang="fr-FR" dirty="0" smtClean="0"/>
              <a:t> + progestatifs de deuxième génération en première attention </a:t>
            </a:r>
            <a:r>
              <a:rPr lang="fr-FR" dirty="0" smtClean="0">
                <a:sym typeface="Wingdings"/>
              </a:rPr>
              <a:t> </a:t>
            </a:r>
            <a:r>
              <a:rPr lang="fr-FR" dirty="0"/>
              <a:t>Pour les ados sans </a:t>
            </a:r>
            <a:r>
              <a:rPr lang="fr-FR" dirty="0" err="1"/>
              <a:t>pb</a:t>
            </a:r>
            <a:r>
              <a:rPr lang="fr-FR" dirty="0"/>
              <a:t> particulier </a:t>
            </a:r>
            <a:endParaRPr lang="fr-FR" dirty="0" smtClean="0"/>
          </a:p>
          <a:p>
            <a:pPr algn="just"/>
            <a:r>
              <a:rPr lang="fr-FR" dirty="0" smtClean="0"/>
              <a:t>OPTILOVA : 28 </a:t>
            </a:r>
            <a:r>
              <a:rPr lang="fr-FR" dirty="0" err="1" smtClean="0"/>
              <a:t>cp</a:t>
            </a:r>
            <a:r>
              <a:rPr lang="fr-FR" dirty="0" smtClean="0"/>
              <a:t> avec 7 placebo ( Observance )</a:t>
            </a:r>
          </a:p>
          <a:p>
            <a:pPr algn="just"/>
            <a:r>
              <a:rPr lang="fr-FR" dirty="0" smtClean="0"/>
              <a:t>LEELOO : 21 </a:t>
            </a:r>
            <a:r>
              <a:rPr lang="fr-FR" dirty="0" err="1" smtClean="0"/>
              <a:t>cp</a:t>
            </a:r>
            <a:r>
              <a:rPr lang="fr-FR" dirty="0" smtClean="0"/>
              <a:t> , arrêt 7 jours</a:t>
            </a:r>
          </a:p>
          <a:p>
            <a:pPr algn="just"/>
            <a:r>
              <a:rPr lang="fr-FR" dirty="0" err="1" smtClean="0"/>
              <a:t>Minidril</a:t>
            </a:r>
            <a:r>
              <a:rPr lang="fr-FR" dirty="0" smtClean="0"/>
              <a:t>, </a:t>
            </a:r>
            <a:r>
              <a:rPr lang="fr-FR" dirty="0" err="1" smtClean="0"/>
              <a:t>Trinordiol</a:t>
            </a:r>
            <a:r>
              <a:rPr lang="fr-FR" dirty="0" smtClean="0"/>
              <a:t>, </a:t>
            </a:r>
            <a:r>
              <a:rPr lang="fr-FR" dirty="0" err="1" smtClean="0"/>
              <a:t>Adepal</a:t>
            </a:r>
            <a:r>
              <a:rPr lang="fr-FR" dirty="0" smtClean="0"/>
              <a:t> ( moins de </a:t>
            </a:r>
            <a:r>
              <a:rPr lang="fr-FR" dirty="0" err="1" smtClean="0"/>
              <a:t>spottings</a:t>
            </a:r>
            <a:r>
              <a:rPr lang="fr-FR" dirty="0" smtClean="0"/>
              <a:t> )</a:t>
            </a:r>
          </a:p>
          <a:p>
            <a:pPr algn="just"/>
            <a:r>
              <a:rPr lang="fr-FR" dirty="0" smtClean="0"/>
              <a:t>Remboursée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0335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 OP ??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fr-FR" dirty="0" smtClean="0"/>
          </a:p>
          <a:p>
            <a:pPr algn="just"/>
            <a:r>
              <a:rPr lang="fr-FR" dirty="0" smtClean="0"/>
              <a:t>Ados avec acné résistante deuxième génération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OP 3 ème génération, meilleure action sur l’acné (Jasmine , </a:t>
            </a:r>
            <a:r>
              <a:rPr lang="fr-FR" dirty="0" err="1" smtClean="0"/>
              <a:t>Yaz</a:t>
            </a:r>
            <a:r>
              <a:rPr lang="fr-FR" dirty="0" smtClean="0"/>
              <a:t>, </a:t>
            </a:r>
            <a:r>
              <a:rPr lang="fr-FR" dirty="0" err="1" smtClean="0"/>
              <a:t>Triafémi</a:t>
            </a:r>
            <a:r>
              <a:rPr lang="fr-FR" dirty="0" smtClean="0"/>
              <a:t> ... )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Cs Dermato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TRIAFEMI (EE , </a:t>
            </a:r>
            <a:r>
              <a:rPr lang="fr-FR" dirty="0" err="1" smtClean="0"/>
              <a:t>Norgestimate</a:t>
            </a:r>
            <a:r>
              <a:rPr lang="fr-FR" dirty="0" smtClean="0"/>
              <a:t>) : même risque </a:t>
            </a:r>
            <a:r>
              <a:rPr lang="fr-FR" dirty="0" err="1" smtClean="0"/>
              <a:t>thrombo-embolique</a:t>
            </a:r>
            <a:r>
              <a:rPr lang="fr-FR" dirty="0" smtClean="0"/>
              <a:t> que deuxième génération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2172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 OP ??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fr-FR" dirty="0" smtClean="0"/>
          </a:p>
          <a:p>
            <a:pPr algn="just"/>
            <a:r>
              <a:rPr lang="fr-FR" dirty="0" smtClean="0"/>
              <a:t>Ados ayant CI aux OP : Contraception micro-progestatives (</a:t>
            </a:r>
            <a:r>
              <a:rPr lang="fr-FR" dirty="0" err="1" smtClean="0"/>
              <a:t>Cérazette</a:t>
            </a:r>
            <a:r>
              <a:rPr lang="fr-FR" dirty="0" smtClean="0"/>
              <a:t>, </a:t>
            </a:r>
            <a:r>
              <a:rPr lang="fr-FR" dirty="0" err="1" smtClean="0"/>
              <a:t>Microval</a:t>
            </a:r>
            <a:r>
              <a:rPr lang="fr-FR" dirty="0" smtClean="0"/>
              <a:t>) ou macro – progestatives (</a:t>
            </a:r>
            <a:r>
              <a:rPr lang="fr-FR" dirty="0" err="1" smtClean="0"/>
              <a:t>Luteran</a:t>
            </a:r>
            <a:r>
              <a:rPr lang="fr-FR" dirty="0" smtClean="0"/>
              <a:t>, </a:t>
            </a:r>
            <a:r>
              <a:rPr lang="fr-FR" dirty="0" err="1" smtClean="0"/>
              <a:t>Lutényl</a:t>
            </a:r>
            <a:r>
              <a:rPr lang="fr-FR" dirty="0" smtClean="0"/>
              <a:t>) ou </a:t>
            </a:r>
            <a:r>
              <a:rPr lang="fr-FR" dirty="0" err="1" smtClean="0"/>
              <a:t>Nexplanon</a:t>
            </a:r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Ados avec </a:t>
            </a:r>
            <a:r>
              <a:rPr lang="fr-FR" dirty="0" err="1" smtClean="0"/>
              <a:t>pb</a:t>
            </a:r>
            <a:r>
              <a:rPr lang="fr-FR" dirty="0" smtClean="0"/>
              <a:t> observance : Préférer OP continus, </a:t>
            </a:r>
            <a:r>
              <a:rPr lang="fr-FR" dirty="0" err="1" smtClean="0"/>
              <a:t>Nexplanon</a:t>
            </a:r>
            <a:r>
              <a:rPr lang="fr-FR" dirty="0" smtClean="0"/>
              <a:t>, Patch </a:t>
            </a:r>
            <a:r>
              <a:rPr lang="fr-FR" dirty="0" err="1" smtClean="0"/>
              <a:t>evra</a:t>
            </a:r>
            <a:r>
              <a:rPr lang="fr-FR" dirty="0" smtClean="0"/>
              <a:t>, Anneau </a:t>
            </a:r>
            <a:r>
              <a:rPr lang="fr-FR" dirty="0" err="1" smtClean="0"/>
              <a:t>Nuvaring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0192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7794167" cy="1143000"/>
          </a:xfrm>
        </p:spPr>
        <p:txBody>
          <a:bodyPr/>
          <a:lstStyle/>
          <a:p>
            <a:r>
              <a:rPr lang="fr-FR" dirty="0"/>
              <a:t>C</a:t>
            </a:r>
            <a:r>
              <a:rPr lang="fr-FR" dirty="0" smtClean="0"/>
              <a:t>onsultation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68323"/>
            <a:ext cx="7620000" cy="4800600"/>
          </a:xfrm>
        </p:spPr>
        <p:txBody>
          <a:bodyPr>
            <a:normAutofit fontScale="77500" lnSpcReduction="20000"/>
          </a:bodyPr>
          <a:lstStyle/>
          <a:p>
            <a:endParaRPr lang="fr-FR" dirty="0" smtClean="0"/>
          </a:p>
          <a:p>
            <a:r>
              <a:rPr lang="fr-FR" dirty="0" smtClean="0"/>
              <a:t>ATCD personnels et familiaux</a:t>
            </a:r>
          </a:p>
          <a:p>
            <a:endParaRPr lang="fr-FR" dirty="0" smtClean="0"/>
          </a:p>
          <a:p>
            <a:r>
              <a:rPr lang="fr-FR" dirty="0" smtClean="0"/>
              <a:t>Sexualité, prévention des IST (dépistage gratuit pour les mineurs PMI)</a:t>
            </a:r>
          </a:p>
          <a:p>
            <a:endParaRPr lang="fr-FR" dirty="0" smtClean="0"/>
          </a:p>
          <a:p>
            <a:r>
              <a:rPr lang="fr-FR" dirty="0" smtClean="0"/>
              <a:t>Tabagisme, toxicomanie</a:t>
            </a:r>
          </a:p>
          <a:p>
            <a:endParaRPr lang="fr-FR" dirty="0" smtClean="0"/>
          </a:p>
          <a:p>
            <a:r>
              <a:rPr lang="fr-FR" dirty="0" smtClean="0"/>
              <a:t>Ex clinique: BMI, TA, +/- examen </a:t>
            </a:r>
            <a:r>
              <a:rPr lang="fr-FR" dirty="0" err="1" smtClean="0"/>
              <a:t>gyneco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Centrer et adapter les infos à l’essentiel</a:t>
            </a:r>
          </a:p>
          <a:p>
            <a:endParaRPr lang="fr-FR" dirty="0" smtClean="0"/>
          </a:p>
          <a:p>
            <a:r>
              <a:rPr lang="fr-FR" dirty="0" smtClean="0"/>
              <a:t>Bilan </a:t>
            </a:r>
            <a:r>
              <a:rPr lang="fr-FR" dirty="0" err="1" smtClean="0"/>
              <a:t>paraclinique</a:t>
            </a:r>
            <a:r>
              <a:rPr lang="fr-FR" dirty="0" smtClean="0"/>
              <a:t> : BLG si OP à 3 mois de prise</a:t>
            </a:r>
          </a:p>
          <a:p>
            <a:endParaRPr lang="fr-FR" dirty="0" smtClean="0"/>
          </a:p>
          <a:p>
            <a:r>
              <a:rPr lang="fr-FR" dirty="0" smtClean="0"/>
              <a:t>Informer sur la contraception d’urgence, à prescrire systématiquement à la demande contraception</a:t>
            </a:r>
          </a:p>
          <a:p>
            <a:endParaRPr lang="fr-FR" dirty="0" smtClean="0"/>
          </a:p>
          <a:p>
            <a:r>
              <a:rPr lang="fr-FR" dirty="0" smtClean="0"/>
              <a:t>AR 3 à 6 mois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355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Sites Web utiles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c</a:t>
            </a:r>
            <a:r>
              <a:rPr lang="fr-FR" dirty="0" err="1" smtClean="0"/>
              <a:t>hoisirsacontraception.fr</a:t>
            </a:r>
            <a:r>
              <a:rPr lang="fr-FR" dirty="0" smtClean="0"/>
              <a:t> (ministère de la santé)</a:t>
            </a:r>
          </a:p>
          <a:p>
            <a:r>
              <a:rPr lang="fr-FR" dirty="0" err="1"/>
              <a:t>i</a:t>
            </a:r>
            <a:r>
              <a:rPr lang="fr-FR" dirty="0" err="1" smtClean="0"/>
              <a:t>npes.santepubliquefrance.fr</a:t>
            </a:r>
            <a:endParaRPr lang="fr-FR" dirty="0" smtClean="0"/>
          </a:p>
          <a:p>
            <a:r>
              <a:rPr lang="fr-FR" dirty="0" smtClean="0"/>
              <a:t>HAS : fiches contraception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3130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412750"/>
            <a:ext cx="8229600" cy="5792788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charset="0"/>
              <a:buChar char=""/>
            </a:pPr>
            <a:r>
              <a:rPr lang="fr-FR" sz="2800" dirty="0" smtClean="0"/>
              <a:t>En France, les moins de 20 ans représentent 24,5 % population générale</a:t>
            </a:r>
          </a:p>
          <a:p>
            <a:pPr algn="just">
              <a:buFont typeface="Wingdings" charset="0"/>
              <a:buChar char=""/>
            </a:pPr>
            <a:endParaRPr lang="fr-FR" sz="2800" dirty="0" smtClean="0"/>
          </a:p>
          <a:p>
            <a:pPr algn="just">
              <a:buFont typeface="Wingdings" charset="0"/>
              <a:buChar char=""/>
            </a:pPr>
            <a:r>
              <a:rPr lang="fr-FR" sz="2800" dirty="0" smtClean="0"/>
              <a:t>Grossesses accidentelles et avortements (le plus souvent entre 20 et 24 ans : 27 pour 1000 femmes, suivies des 18 à 19 ans : 23,8 pour 1000).</a:t>
            </a:r>
          </a:p>
          <a:p>
            <a:pPr algn="just">
              <a:buFont typeface="Wingdings" charset="0"/>
              <a:buChar char=""/>
            </a:pPr>
            <a:endParaRPr lang="fr-FR" sz="2800" dirty="0" smtClean="0"/>
          </a:p>
          <a:p>
            <a:pPr algn="just"/>
            <a:r>
              <a:rPr lang="fr-FR" sz="2800" dirty="0" smtClean="0"/>
              <a:t>Grossesses à risque chez les adolescentes: conséquences socio – économiques négatives, accouchement sous X</a:t>
            </a:r>
          </a:p>
          <a:p>
            <a:pPr algn="just"/>
            <a:endParaRPr lang="fr-FR" sz="2800" dirty="0" smtClean="0"/>
          </a:p>
          <a:p>
            <a:pPr algn="just"/>
            <a:r>
              <a:rPr lang="fr-FR" sz="2800" dirty="0" smtClean="0"/>
              <a:t>Taux d’</a:t>
            </a:r>
            <a:r>
              <a:rPr lang="fr-FR" sz="2800" dirty="0"/>
              <a:t>é</a:t>
            </a:r>
            <a:r>
              <a:rPr lang="fr-FR" sz="2800" dirty="0" smtClean="0"/>
              <a:t>chec des méthodes contraceptives plus élevé : fertilité, RS fréquents, moins bonne observance par inexpérience ou comportemental</a:t>
            </a:r>
          </a:p>
          <a:p>
            <a:pPr algn="just"/>
            <a:endParaRPr lang="fr-FR" sz="2800" dirty="0" smtClean="0"/>
          </a:p>
          <a:p>
            <a:pPr algn="just"/>
            <a:r>
              <a:rPr lang="fr-FR" sz="2800" dirty="0" smtClean="0"/>
              <a:t>MST : haut risque Chlamydae </a:t>
            </a:r>
          </a:p>
          <a:p>
            <a:pPr algn="just"/>
            <a:endParaRPr lang="fr-FR" sz="2800" dirty="0" smtClean="0"/>
          </a:p>
          <a:p>
            <a:pPr algn="just"/>
            <a:r>
              <a:rPr lang="fr-FR" sz="2800" dirty="0" smtClean="0"/>
              <a:t>Au total, contraception très efficace posant le moins de problème d’observance, anti MST et adaptée à l’âge.</a:t>
            </a:r>
          </a:p>
          <a:p>
            <a:pPr algn="just"/>
            <a:endParaRPr lang="fr-FR" sz="2800" dirty="0" smtClean="0"/>
          </a:p>
          <a:p>
            <a:pPr marL="11430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8548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Méthodes déconseillées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Méthodes naturelles: </a:t>
            </a:r>
          </a:p>
          <a:p>
            <a:pPr lvl="2" algn="just"/>
            <a:r>
              <a:rPr lang="fr-FR" dirty="0" smtClean="0"/>
              <a:t>Retrait</a:t>
            </a:r>
          </a:p>
          <a:p>
            <a:pPr lvl="2" algn="just"/>
            <a:r>
              <a:rPr lang="fr-FR" dirty="0" smtClean="0"/>
              <a:t>Température </a:t>
            </a:r>
          </a:p>
          <a:p>
            <a:pPr lvl="2" algn="just"/>
            <a:r>
              <a:rPr lang="fr-FR" dirty="0" smtClean="0"/>
              <a:t>Ogino </a:t>
            </a:r>
          </a:p>
          <a:p>
            <a:pPr marL="345600" lvl="2" indent="0" algn="just">
              <a:buNone/>
            </a:pPr>
            <a:r>
              <a:rPr lang="fr-FR" dirty="0" smtClean="0"/>
              <a:t>Mais : fertilité élevée, cycles irréguliers, sexualité imprévisible, protection IST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Méthodes vaginales : spermicides, diaphragmes peu utilisés ...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3722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Méthodes à discuter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Dispositif intra –utérin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Avantage : Observance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Inconvénients : 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Moins bonne tolérance douleurs et expulsions plus fréquentes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Risque infectieux pelvien plus élevé car prévalence des IST plus élevée à cet âge, important de préserver leur fertilité ultérieure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Non contre –indiqué : mais DIU de petite taille Cuivre ou </a:t>
            </a:r>
            <a:r>
              <a:rPr lang="fr-FR" dirty="0" err="1" smtClean="0"/>
              <a:t>Lévonorgestrel</a:t>
            </a:r>
            <a:r>
              <a:rPr lang="fr-FR" dirty="0" smtClean="0"/>
              <a:t> avec PV recherche de Chlamydiae </a:t>
            </a:r>
            <a:r>
              <a:rPr lang="fr-FR" dirty="0" err="1" smtClean="0"/>
              <a:t>Trachomatis</a:t>
            </a:r>
            <a:r>
              <a:rPr lang="fr-FR" dirty="0" smtClean="0"/>
              <a:t> avant la pose, insister prophylaxie des IST, surveillance.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6832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Méthodes conseillées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fr-FR" dirty="0" smtClean="0"/>
          </a:p>
          <a:p>
            <a:pPr algn="just"/>
            <a:r>
              <a:rPr lang="fr-FR" dirty="0" smtClean="0"/>
              <a:t>Préservatif masculin</a:t>
            </a:r>
          </a:p>
          <a:p>
            <a:pPr lvl="2" algn="just"/>
            <a:r>
              <a:rPr lang="fr-FR" dirty="0" smtClean="0"/>
              <a:t>Protecteur contre IST</a:t>
            </a:r>
          </a:p>
          <a:p>
            <a:pPr lvl="2" algn="just"/>
            <a:r>
              <a:rPr lang="fr-FR" dirty="0"/>
              <a:t>E</a:t>
            </a:r>
            <a:r>
              <a:rPr lang="fr-FR" dirty="0" smtClean="0"/>
              <a:t>fficacité contraceptive très acceptable si parfaitement utilisé (principal problème chez ados, car responsable grand nombre IVG)</a:t>
            </a:r>
          </a:p>
          <a:p>
            <a:pPr marL="114300" indent="0"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Préservatif féminin</a:t>
            </a:r>
          </a:p>
          <a:p>
            <a:pPr lvl="2" algn="just"/>
            <a:r>
              <a:rPr lang="fr-FR" dirty="0"/>
              <a:t>A</a:t>
            </a:r>
            <a:r>
              <a:rPr lang="fr-FR" dirty="0" smtClean="0"/>
              <a:t>cceptabilité médiocre</a:t>
            </a:r>
          </a:p>
          <a:p>
            <a:pPr algn="just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004244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Méthodes conseillées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Implants </a:t>
            </a:r>
            <a:r>
              <a:rPr lang="fr-FR" dirty="0"/>
              <a:t>progestatifs (</a:t>
            </a:r>
            <a:r>
              <a:rPr lang="fr-FR" dirty="0" err="1"/>
              <a:t>Nexplanon</a:t>
            </a:r>
            <a:r>
              <a:rPr lang="fr-FR" dirty="0"/>
              <a:t>, </a:t>
            </a:r>
            <a:r>
              <a:rPr lang="fr-FR" dirty="0" err="1"/>
              <a:t>Etonogestrel</a:t>
            </a:r>
            <a:r>
              <a:rPr lang="fr-FR" dirty="0" smtClean="0"/>
              <a:t>)</a:t>
            </a:r>
          </a:p>
          <a:p>
            <a:pPr lvl="2"/>
            <a:r>
              <a:rPr lang="fr-FR" dirty="0"/>
              <a:t>B</a:t>
            </a:r>
            <a:r>
              <a:rPr lang="fr-FR" dirty="0" smtClean="0"/>
              <a:t>onne </a:t>
            </a:r>
            <a:r>
              <a:rPr lang="fr-FR" dirty="0"/>
              <a:t>indication chez les ados peu </a:t>
            </a:r>
            <a:r>
              <a:rPr lang="fr-FR" dirty="0" err="1"/>
              <a:t>observantes</a:t>
            </a:r>
            <a:r>
              <a:rPr lang="fr-FR" dirty="0"/>
              <a:t>, </a:t>
            </a:r>
            <a:endParaRPr lang="fr-FR" dirty="0" smtClean="0"/>
          </a:p>
          <a:p>
            <a:pPr lvl="2"/>
            <a:r>
              <a:rPr lang="fr-FR" dirty="0"/>
              <a:t>P</a:t>
            </a:r>
            <a:r>
              <a:rPr lang="fr-FR" dirty="0" smtClean="0"/>
              <a:t>arfois </a:t>
            </a:r>
            <a:r>
              <a:rPr lang="fr-FR" dirty="0"/>
              <a:t>saignements mal acceptés chez les jeunes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Patch contraceptif </a:t>
            </a:r>
            <a:r>
              <a:rPr lang="fr-FR" dirty="0" err="1" smtClean="0"/>
              <a:t>Evra</a:t>
            </a:r>
            <a:r>
              <a:rPr lang="fr-FR" dirty="0" smtClean="0"/>
              <a:t> (EE et </a:t>
            </a:r>
            <a:r>
              <a:rPr lang="fr-FR" dirty="0" err="1" smtClean="0"/>
              <a:t>Norelgestromine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Bonne observance 1/ semaine, 3 semaines /4</a:t>
            </a:r>
          </a:p>
          <a:p>
            <a:pPr lvl="2"/>
            <a:r>
              <a:rPr lang="fr-FR" dirty="0" smtClean="0"/>
              <a:t>Vérifier l’absence de CI</a:t>
            </a:r>
          </a:p>
          <a:p>
            <a:pPr lvl="2"/>
            <a:r>
              <a:rPr lang="fr-FR" dirty="0" smtClean="0"/>
              <a:t>Non remboursé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9726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Méthodes conseillées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Anneau vaginal </a:t>
            </a:r>
            <a:r>
              <a:rPr lang="fr-FR" dirty="0" err="1" smtClean="0"/>
              <a:t>Nuvaring</a:t>
            </a:r>
            <a:r>
              <a:rPr lang="fr-FR" dirty="0" smtClean="0"/>
              <a:t> (EE, </a:t>
            </a:r>
            <a:r>
              <a:rPr lang="fr-FR" dirty="0" err="1" smtClean="0"/>
              <a:t>Etonogestrel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Bonne observance car mensuel : 3 semaines / mois</a:t>
            </a:r>
          </a:p>
          <a:p>
            <a:pPr lvl="2"/>
            <a:r>
              <a:rPr lang="fr-FR" dirty="0" smtClean="0"/>
              <a:t>Bon contrôle du cycle</a:t>
            </a:r>
          </a:p>
          <a:p>
            <a:pPr lvl="2"/>
            <a:r>
              <a:rPr lang="fr-FR" dirty="0" smtClean="0"/>
              <a:t>Vérifier absence de contre – indication </a:t>
            </a:r>
          </a:p>
          <a:p>
            <a:pPr lvl="2"/>
            <a:r>
              <a:rPr lang="fr-FR" dirty="0" smtClean="0"/>
              <a:t>Non remboursé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216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Méthodes conseillées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Pilule </a:t>
            </a:r>
            <a:r>
              <a:rPr lang="fr-FR" dirty="0" err="1" smtClean="0"/>
              <a:t>oestroprogestative</a:t>
            </a:r>
            <a:endParaRPr lang="fr-FR" dirty="0" smtClean="0"/>
          </a:p>
          <a:p>
            <a:pPr lvl="2"/>
            <a:r>
              <a:rPr lang="fr-FR" dirty="0" smtClean="0"/>
              <a:t>Utilisée par 54 % des 18-19 ans</a:t>
            </a:r>
          </a:p>
          <a:p>
            <a:pPr lvl="2"/>
            <a:r>
              <a:rPr lang="fr-FR" dirty="0" smtClean="0"/>
              <a:t>Semble la meilleure méthode de contraception, en l’absence de contre – indication</a:t>
            </a:r>
          </a:p>
          <a:p>
            <a:pPr lvl="2"/>
            <a:r>
              <a:rPr lang="fr-FR" dirty="0" smtClean="0"/>
              <a:t>Efficacité proche de 100 %</a:t>
            </a:r>
          </a:p>
          <a:p>
            <a:pPr lvl="2"/>
            <a:r>
              <a:rPr lang="fr-FR" dirty="0" smtClean="0"/>
              <a:t>Contre – indication rare à cet âge</a:t>
            </a:r>
          </a:p>
          <a:p>
            <a:pPr lvl="2"/>
            <a:r>
              <a:rPr lang="fr-FR" dirty="0" smtClean="0"/>
              <a:t>Respect de la spontanéité de la vie sexuelle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072874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Pilule </a:t>
            </a:r>
            <a:r>
              <a:rPr lang="fr-FR" dirty="0" err="1" smtClean="0"/>
              <a:t>Oestroprogestative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Effets bénéfiques</a:t>
            </a:r>
          </a:p>
          <a:p>
            <a:pPr lvl="2"/>
            <a:r>
              <a:rPr lang="fr-FR" dirty="0" smtClean="0"/>
              <a:t>Régularité des cycles</a:t>
            </a:r>
          </a:p>
          <a:p>
            <a:pPr lvl="2"/>
            <a:r>
              <a:rPr lang="fr-FR" dirty="0" smtClean="0"/>
              <a:t>Action sur les Dysménorrhées et syndrome prémenstruel</a:t>
            </a:r>
          </a:p>
          <a:p>
            <a:pPr lvl="2"/>
            <a:r>
              <a:rPr lang="fr-FR" dirty="0" smtClean="0"/>
              <a:t>Diminution des ménorragies</a:t>
            </a:r>
          </a:p>
          <a:p>
            <a:pPr lvl="2"/>
            <a:r>
              <a:rPr lang="fr-FR" dirty="0" smtClean="0"/>
              <a:t>Diminution des kystes fonctionnels</a:t>
            </a:r>
          </a:p>
          <a:p>
            <a:pPr lvl="2"/>
            <a:r>
              <a:rPr lang="fr-FR" dirty="0" smtClean="0"/>
              <a:t>Diminution de l’acné</a:t>
            </a:r>
            <a:endParaRPr lang="fr-FR" dirty="0"/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r>
              <a:rPr lang="fr-FR" dirty="0"/>
              <a:t>Ne protège pas des IST donc association préservatifs si </a:t>
            </a:r>
            <a:r>
              <a:rPr lang="fr-FR" dirty="0" smtClean="0"/>
              <a:t>besoin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5869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jdacency">
  <a:themeElements>
    <a:clrScheme name="Ajd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Bureau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jd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Clarté.thmx</Template>
  <TotalTime>2419</TotalTime>
  <Words>638</Words>
  <Application>Microsoft Macintosh PowerPoint</Application>
  <PresentationFormat>Présentation à l'écran (4:3)</PresentationFormat>
  <Paragraphs>124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Ajdacency</vt:lpstr>
      <vt:lpstr>CONTRACEPTION CHEZ LA JEUNE FEMME </vt:lpstr>
      <vt:lpstr>Présentation PowerPoint</vt:lpstr>
      <vt:lpstr>Méthodes déconseillées</vt:lpstr>
      <vt:lpstr>Méthodes à discuter</vt:lpstr>
      <vt:lpstr>Méthodes conseillées</vt:lpstr>
      <vt:lpstr>Méthodes conseillées</vt:lpstr>
      <vt:lpstr>Méthodes conseillées</vt:lpstr>
      <vt:lpstr>Méthodes conseillées</vt:lpstr>
      <vt:lpstr>Pilule Oestroprogestative</vt:lpstr>
      <vt:lpstr>Quel OP ??</vt:lpstr>
      <vt:lpstr>Quel OP ??</vt:lpstr>
      <vt:lpstr>Quel OP ??</vt:lpstr>
      <vt:lpstr>Consultation</vt:lpstr>
      <vt:lpstr>Sites Web utiles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CONTRACEPTION FEMME JEUNE</dc:title>
  <dc:creator>Jemel</dc:creator>
  <cp:lastModifiedBy>Jemel</cp:lastModifiedBy>
  <cp:revision>29</cp:revision>
  <dcterms:created xsi:type="dcterms:W3CDTF">2017-05-17T14:00:39Z</dcterms:created>
  <dcterms:modified xsi:type="dcterms:W3CDTF">2018-03-18T20:57:41Z</dcterms:modified>
</cp:coreProperties>
</file>