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3" r:id="rId4"/>
    <p:sldId id="264" r:id="rId5"/>
    <p:sldId id="265" r:id="rId6"/>
    <p:sldId id="259" r:id="rId7"/>
    <p:sldId id="262" r:id="rId8"/>
    <p:sldId id="266" r:id="rId9"/>
    <p:sldId id="267" r:id="rId10"/>
    <p:sldId id="273" r:id="rId11"/>
    <p:sldId id="268" r:id="rId12"/>
    <p:sldId id="270"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B8C502A-154A-4A98-885B-6BAC7D443E46}" type="datetimeFigureOut">
              <a:rPr lang="fr-FR" smtClean="0"/>
              <a:t>23/03/2018</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B8AAB3D-41D2-4544-8411-04964AE4A784}" type="slidenum">
              <a:rPr lang="fr-FR" smtClean="0"/>
              <a:t>‹N°›</a:t>
            </a:fld>
            <a:endParaRPr lang="fr-F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7466594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8C502A-154A-4A98-885B-6BAC7D443E46}" type="datetimeFigureOut">
              <a:rPr lang="fr-FR" smtClean="0"/>
              <a:t>23/03/2018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8AAB3D-41D2-4544-8411-04964AE4A784}" type="slidenum">
              <a:rPr lang="fr-FR" smtClean="0"/>
              <a:t>‹N°›</a:t>
            </a:fld>
            <a:endParaRPr lang="fr-FR"/>
          </a:p>
        </p:txBody>
      </p:sp>
    </p:spTree>
    <p:extLst>
      <p:ext uri="{BB962C8B-B14F-4D97-AF65-F5344CB8AC3E}">
        <p14:creationId xmlns:p14="http://schemas.microsoft.com/office/powerpoint/2010/main" val="715764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8C502A-154A-4A98-885B-6BAC7D443E46}" type="datetimeFigureOut">
              <a:rPr lang="fr-FR" smtClean="0"/>
              <a:t>23/03/2018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8AAB3D-41D2-4544-8411-04964AE4A784}" type="slidenum">
              <a:rPr lang="fr-FR" smtClean="0"/>
              <a:t>‹N°›</a:t>
            </a:fld>
            <a:endParaRPr lang="fr-FR"/>
          </a:p>
        </p:txBody>
      </p:sp>
    </p:spTree>
    <p:extLst>
      <p:ext uri="{BB962C8B-B14F-4D97-AF65-F5344CB8AC3E}">
        <p14:creationId xmlns:p14="http://schemas.microsoft.com/office/powerpoint/2010/main" val="387307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8C502A-154A-4A98-885B-6BAC7D443E46}" type="datetimeFigureOut">
              <a:rPr lang="fr-FR" smtClean="0"/>
              <a:t>23/03/2018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8AAB3D-41D2-4544-8411-04964AE4A784}" type="slidenum">
              <a:rPr lang="fr-FR" smtClean="0"/>
              <a:t>‹N°›</a:t>
            </a:fld>
            <a:endParaRPr lang="fr-FR"/>
          </a:p>
        </p:txBody>
      </p:sp>
    </p:spTree>
    <p:extLst>
      <p:ext uri="{BB962C8B-B14F-4D97-AF65-F5344CB8AC3E}">
        <p14:creationId xmlns:p14="http://schemas.microsoft.com/office/powerpoint/2010/main" val="2853748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B8C502A-154A-4A98-885B-6BAC7D443E46}" type="datetimeFigureOut">
              <a:rPr lang="fr-FR" smtClean="0"/>
              <a:t>23/03/2018</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B8AAB3D-41D2-4544-8411-04964AE4A784}" type="slidenum">
              <a:rPr lang="fr-FR" smtClean="0"/>
              <a:t>‹N°›</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9242064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8C502A-154A-4A98-885B-6BAC7D443E46}" type="datetimeFigureOut">
              <a:rPr lang="fr-FR" smtClean="0"/>
              <a:t>23/03/2018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B8AAB3D-41D2-4544-8411-04964AE4A784}" type="slidenum">
              <a:rPr lang="fr-FR" smtClean="0"/>
              <a:t>‹N°›</a:t>
            </a:fld>
            <a:endParaRPr lang="fr-FR"/>
          </a:p>
        </p:txBody>
      </p:sp>
    </p:spTree>
    <p:extLst>
      <p:ext uri="{BB962C8B-B14F-4D97-AF65-F5344CB8AC3E}">
        <p14:creationId xmlns:p14="http://schemas.microsoft.com/office/powerpoint/2010/main" val="330657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B8C502A-154A-4A98-885B-6BAC7D443E46}" type="datetimeFigureOut">
              <a:rPr lang="fr-FR" smtClean="0"/>
              <a:t>23/03/2018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B8AAB3D-41D2-4544-8411-04964AE4A784}" type="slidenum">
              <a:rPr lang="fr-FR" smtClean="0"/>
              <a:t>‹N°›</a:t>
            </a:fld>
            <a:endParaRPr lang="fr-FR"/>
          </a:p>
        </p:txBody>
      </p:sp>
    </p:spTree>
    <p:extLst>
      <p:ext uri="{BB962C8B-B14F-4D97-AF65-F5344CB8AC3E}">
        <p14:creationId xmlns:p14="http://schemas.microsoft.com/office/powerpoint/2010/main" val="4000053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B8C502A-154A-4A98-885B-6BAC7D443E46}" type="datetimeFigureOut">
              <a:rPr lang="fr-FR" smtClean="0"/>
              <a:t>23/03/2018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B8AAB3D-41D2-4544-8411-04964AE4A784}" type="slidenum">
              <a:rPr lang="fr-FR" smtClean="0"/>
              <a:t>‹N°›</a:t>
            </a:fld>
            <a:endParaRPr lang="fr-FR"/>
          </a:p>
        </p:txBody>
      </p:sp>
    </p:spTree>
    <p:extLst>
      <p:ext uri="{BB962C8B-B14F-4D97-AF65-F5344CB8AC3E}">
        <p14:creationId xmlns:p14="http://schemas.microsoft.com/office/powerpoint/2010/main" val="272932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C502A-154A-4A98-885B-6BAC7D443E46}" type="datetimeFigureOut">
              <a:rPr lang="fr-FR" smtClean="0"/>
              <a:t>23/03/2018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B8AAB3D-41D2-4544-8411-04964AE4A784}" type="slidenum">
              <a:rPr lang="fr-FR" smtClean="0"/>
              <a:t>‹N°›</a:t>
            </a:fld>
            <a:endParaRPr lang="fr-FR"/>
          </a:p>
        </p:txBody>
      </p:sp>
    </p:spTree>
    <p:extLst>
      <p:ext uri="{BB962C8B-B14F-4D97-AF65-F5344CB8AC3E}">
        <p14:creationId xmlns:p14="http://schemas.microsoft.com/office/powerpoint/2010/main" val="1722674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B8C502A-154A-4A98-885B-6BAC7D443E46}" type="datetimeFigureOut">
              <a:rPr lang="fr-FR" smtClean="0"/>
              <a:t>23/03/2018</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B8AAB3D-41D2-4544-8411-04964AE4A784}"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1866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B8C502A-154A-4A98-885B-6BAC7D443E46}" type="datetimeFigureOut">
              <a:rPr lang="fr-FR" smtClean="0"/>
              <a:t>23/03/2018</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B8AAB3D-41D2-4544-8411-04964AE4A784}"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033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B8C502A-154A-4A98-885B-6BAC7D443E46}" type="datetimeFigureOut">
              <a:rPr lang="fr-FR" smtClean="0"/>
              <a:t>23/03/2018</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B8AAB3D-41D2-4544-8411-04964AE4A784}" type="slidenum">
              <a:rPr lang="fr-FR" smtClean="0"/>
              <a:t>‹N°›</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29172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3A8141-4C50-4FB0-952B-1CCB9FF4D5D4}"/>
              </a:ext>
            </a:extLst>
          </p:cNvPr>
          <p:cNvSpPr>
            <a:spLocks noGrp="1"/>
          </p:cNvSpPr>
          <p:nvPr>
            <p:ph type="ctrTitle"/>
          </p:nvPr>
        </p:nvSpPr>
        <p:spPr/>
        <p:txBody>
          <a:bodyPr/>
          <a:lstStyle/>
          <a:p>
            <a:r>
              <a:rPr lang="fr-FR" sz="6600" dirty="0"/>
              <a:t>L’ANOREXIE MENTALE AU FEMININ</a:t>
            </a:r>
          </a:p>
        </p:txBody>
      </p:sp>
      <p:sp>
        <p:nvSpPr>
          <p:cNvPr id="3" name="Sous-titre 2">
            <a:extLst>
              <a:ext uri="{FF2B5EF4-FFF2-40B4-BE49-F238E27FC236}">
                <a16:creationId xmlns:a16="http://schemas.microsoft.com/office/drawing/2014/main" id="{9E9AA9ED-793F-4893-BDA8-C8FD3500E27D}"/>
              </a:ext>
            </a:extLst>
          </p:cNvPr>
          <p:cNvSpPr>
            <a:spLocks noGrp="1"/>
          </p:cNvSpPr>
          <p:nvPr>
            <p:ph type="subTitle" idx="1"/>
          </p:nvPr>
        </p:nvSpPr>
        <p:spPr/>
        <p:txBody>
          <a:bodyPr>
            <a:noAutofit/>
          </a:bodyPr>
          <a:lstStyle/>
          <a:p>
            <a:r>
              <a:rPr lang="fr-FR" sz="2400" dirty="0"/>
              <a:t>Le Printemps médical de Bourgogne et de Franche Comté 2018</a:t>
            </a:r>
          </a:p>
          <a:p>
            <a:r>
              <a:rPr lang="fr-FR" sz="2400" dirty="0"/>
              <a:t>Dr Q. Barrois (CMPP P. </a:t>
            </a:r>
            <a:r>
              <a:rPr lang="fr-FR" sz="2400" dirty="0" err="1"/>
              <a:t>Picardet</a:t>
            </a:r>
            <a:r>
              <a:rPr lang="fr-FR" sz="2400" dirty="0"/>
              <a:t>, Dijon)</a:t>
            </a:r>
          </a:p>
        </p:txBody>
      </p:sp>
    </p:spTree>
    <p:extLst>
      <p:ext uri="{BB962C8B-B14F-4D97-AF65-F5344CB8AC3E}">
        <p14:creationId xmlns:p14="http://schemas.microsoft.com/office/powerpoint/2010/main" val="2241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D3F5AE-736A-4788-9EB7-59014F929255}"/>
              </a:ext>
            </a:extLst>
          </p:cNvPr>
          <p:cNvSpPr>
            <a:spLocks noGrp="1"/>
          </p:cNvSpPr>
          <p:nvPr>
            <p:ph type="title"/>
          </p:nvPr>
        </p:nvSpPr>
        <p:spPr/>
        <p:txBody>
          <a:bodyPr/>
          <a:lstStyle/>
          <a:p>
            <a:r>
              <a:rPr lang="fr-FR" dirty="0"/>
              <a:t>En médecine de ville…</a:t>
            </a:r>
          </a:p>
        </p:txBody>
      </p:sp>
      <p:sp>
        <p:nvSpPr>
          <p:cNvPr id="3" name="Espace réservé du contenu 2">
            <a:extLst>
              <a:ext uri="{FF2B5EF4-FFF2-40B4-BE49-F238E27FC236}">
                <a16:creationId xmlns:a16="http://schemas.microsoft.com/office/drawing/2014/main" id="{3B8622C5-3580-42E0-8387-C5E3FD0C387B}"/>
              </a:ext>
            </a:extLst>
          </p:cNvPr>
          <p:cNvSpPr>
            <a:spLocks noGrp="1"/>
          </p:cNvSpPr>
          <p:nvPr>
            <p:ph idx="1"/>
          </p:nvPr>
        </p:nvSpPr>
        <p:spPr/>
        <p:txBody>
          <a:bodyPr/>
          <a:lstStyle/>
          <a:p>
            <a:pPr marL="0" indent="0">
              <a:buNone/>
            </a:pPr>
            <a:r>
              <a:rPr lang="fr-FR" dirty="0"/>
              <a:t>► Intérêt du suivi hebdomadaire</a:t>
            </a:r>
          </a:p>
          <a:p>
            <a:pPr marL="0" indent="0">
              <a:buNone/>
            </a:pPr>
            <a:r>
              <a:rPr lang="fr-FR" dirty="0"/>
              <a:t>► Information de la patiente </a:t>
            </a:r>
            <a:r>
              <a:rPr lang="fr-FR" b="1" dirty="0"/>
              <a:t>et</a:t>
            </a:r>
            <a:r>
              <a:rPr lang="fr-FR" dirty="0"/>
              <a:t> de sa famille</a:t>
            </a:r>
          </a:p>
          <a:p>
            <a:pPr marL="0" indent="0">
              <a:buNone/>
            </a:pPr>
            <a:r>
              <a:rPr lang="fr-FR" dirty="0"/>
              <a:t>► Pesée hebdomadaire, a jeun, en sous vêtements</a:t>
            </a:r>
          </a:p>
          <a:p>
            <a:pPr marL="0" indent="0">
              <a:buNone/>
            </a:pPr>
            <a:r>
              <a:rPr lang="fr-FR" dirty="0"/>
              <a:t>► Travail de lien avec le suivi Psychiatrique et Diététique</a:t>
            </a:r>
          </a:p>
          <a:p>
            <a:pPr marL="0" indent="0">
              <a:buNone/>
            </a:pPr>
            <a:r>
              <a:rPr lang="fr-FR" dirty="0"/>
              <a:t>► Travail en IMC d’emblée</a:t>
            </a:r>
          </a:p>
          <a:p>
            <a:pPr marL="0" indent="0">
              <a:buNone/>
            </a:pPr>
            <a:r>
              <a:rPr lang="fr-FR" dirty="0"/>
              <a:t>► Bilan biologique initial, mensuel dans les suites ou sur point d’appel clinique</a:t>
            </a:r>
          </a:p>
          <a:p>
            <a:pPr marL="0" indent="0">
              <a:buNone/>
            </a:pPr>
            <a:r>
              <a:rPr lang="fr-FR" dirty="0"/>
              <a:t>► Contrôle ECG</a:t>
            </a:r>
          </a:p>
          <a:p>
            <a:pPr marL="0" indent="0">
              <a:buNone/>
            </a:pPr>
            <a:r>
              <a:rPr lang="fr-FR" dirty="0"/>
              <a:t>► Attention aux prescriptions de psychotropes d’emblée</a:t>
            </a:r>
          </a:p>
        </p:txBody>
      </p:sp>
    </p:spTree>
    <p:extLst>
      <p:ext uri="{BB962C8B-B14F-4D97-AF65-F5344CB8AC3E}">
        <p14:creationId xmlns:p14="http://schemas.microsoft.com/office/powerpoint/2010/main" val="1724082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F852BE-2B59-4F05-A54B-6DBBFFBB3C57}"/>
              </a:ext>
            </a:extLst>
          </p:cNvPr>
          <p:cNvSpPr>
            <a:spLocks noGrp="1"/>
          </p:cNvSpPr>
          <p:nvPr>
            <p:ph type="title"/>
          </p:nvPr>
        </p:nvSpPr>
        <p:spPr/>
        <p:txBody>
          <a:bodyPr>
            <a:normAutofit/>
          </a:bodyPr>
          <a:lstStyle/>
          <a:p>
            <a:r>
              <a:rPr lang="fr-FR" dirty="0"/>
              <a:t>Critères d’hospitalisation simplifiés d’après les critères de l’HAS 2010</a:t>
            </a:r>
          </a:p>
        </p:txBody>
      </p:sp>
      <p:sp>
        <p:nvSpPr>
          <p:cNvPr id="3" name="Espace réservé du contenu 2">
            <a:extLst>
              <a:ext uri="{FF2B5EF4-FFF2-40B4-BE49-F238E27FC236}">
                <a16:creationId xmlns:a16="http://schemas.microsoft.com/office/drawing/2014/main" id="{B769ADEB-96FA-45C0-8460-15E67461C587}"/>
              </a:ext>
            </a:extLst>
          </p:cNvPr>
          <p:cNvSpPr>
            <a:spLocks noGrp="1"/>
          </p:cNvSpPr>
          <p:nvPr>
            <p:ph idx="1"/>
          </p:nvPr>
        </p:nvSpPr>
        <p:spPr/>
        <p:txBody>
          <a:bodyPr>
            <a:normAutofit fontScale="92500" lnSpcReduction="10000"/>
          </a:bodyPr>
          <a:lstStyle/>
          <a:p>
            <a:r>
              <a:rPr lang="fr-FR" dirty="0"/>
              <a:t>Anamnestiques</a:t>
            </a:r>
          </a:p>
          <a:p>
            <a:pPr lvl="1"/>
            <a:r>
              <a:rPr lang="fr-FR" dirty="0"/>
              <a:t>Perte de 20% du poids en 3 mois, perte rapide de plus de 2kg par semaine, refus total de manger et boire</a:t>
            </a:r>
          </a:p>
          <a:p>
            <a:pPr lvl="1"/>
            <a:r>
              <a:rPr lang="fr-FR" dirty="0"/>
              <a:t>Malaises et/ou chutes ou pertes de connaissance, Vomissements incoercibles</a:t>
            </a:r>
          </a:p>
          <a:p>
            <a:pPr lvl="1"/>
            <a:r>
              <a:rPr lang="fr-FR" dirty="0"/>
              <a:t>Echec de la renutrition ambulatoire</a:t>
            </a:r>
          </a:p>
          <a:p>
            <a:r>
              <a:rPr lang="fr-FR" dirty="0"/>
              <a:t>Cliniques</a:t>
            </a:r>
          </a:p>
          <a:p>
            <a:pPr lvl="1"/>
            <a:r>
              <a:rPr lang="fr-FR" dirty="0"/>
              <a:t>IMC &lt; 15 kg/m2</a:t>
            </a:r>
          </a:p>
          <a:p>
            <a:pPr lvl="1"/>
            <a:r>
              <a:rPr lang="fr-FR" dirty="0"/>
              <a:t>Ralentissement idéique et verbal, confusion</a:t>
            </a:r>
          </a:p>
          <a:p>
            <a:pPr lvl="1"/>
            <a:r>
              <a:rPr lang="fr-FR" dirty="0"/>
              <a:t>Souffrance cardiaque: Bradycardie extrême : pouls &lt; 40/min, Tachycardie, Pression artérielle systolique basse (&lt; 80 </a:t>
            </a:r>
            <a:r>
              <a:rPr lang="fr-FR" dirty="0" err="1"/>
              <a:t>mmHg</a:t>
            </a:r>
            <a:r>
              <a:rPr lang="fr-FR" dirty="0"/>
              <a:t>)</a:t>
            </a:r>
          </a:p>
          <a:p>
            <a:pPr lvl="1"/>
            <a:r>
              <a:rPr lang="fr-FR" dirty="0"/>
              <a:t>Hypothermie &lt; 35,5° C</a:t>
            </a:r>
          </a:p>
          <a:p>
            <a:pPr lvl="1"/>
            <a:endParaRPr lang="fr-FR" dirty="0"/>
          </a:p>
        </p:txBody>
      </p:sp>
    </p:spTree>
    <p:extLst>
      <p:ext uri="{BB962C8B-B14F-4D97-AF65-F5344CB8AC3E}">
        <p14:creationId xmlns:p14="http://schemas.microsoft.com/office/powerpoint/2010/main" val="1812526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FF3352-FB2D-4A1A-AA32-60011BD7AA54}"/>
              </a:ext>
            </a:extLst>
          </p:cNvPr>
          <p:cNvSpPr>
            <a:spLocks noGrp="1"/>
          </p:cNvSpPr>
          <p:nvPr>
            <p:ph type="title"/>
          </p:nvPr>
        </p:nvSpPr>
        <p:spPr/>
        <p:txBody>
          <a:bodyPr/>
          <a:lstStyle/>
          <a:p>
            <a:r>
              <a:rPr lang="fr-FR" dirty="0"/>
              <a:t>Critères d’hospitalisation chez l’adulte</a:t>
            </a:r>
          </a:p>
        </p:txBody>
      </p:sp>
      <p:sp>
        <p:nvSpPr>
          <p:cNvPr id="3" name="Espace réservé du contenu 2">
            <a:extLst>
              <a:ext uri="{FF2B5EF4-FFF2-40B4-BE49-F238E27FC236}">
                <a16:creationId xmlns:a16="http://schemas.microsoft.com/office/drawing/2014/main" id="{888A3B79-98AD-4AFB-AC83-61A42EDBFB84}"/>
              </a:ext>
            </a:extLst>
          </p:cNvPr>
          <p:cNvSpPr>
            <a:spLocks noGrp="1"/>
          </p:cNvSpPr>
          <p:nvPr>
            <p:ph idx="1"/>
          </p:nvPr>
        </p:nvSpPr>
        <p:spPr/>
        <p:txBody>
          <a:bodyPr>
            <a:noAutofit/>
          </a:bodyPr>
          <a:lstStyle/>
          <a:p>
            <a:r>
              <a:rPr lang="fr-FR" sz="1600" dirty="0"/>
              <a:t>Paracliniques</a:t>
            </a:r>
          </a:p>
          <a:p>
            <a:pPr lvl="1"/>
            <a:r>
              <a:rPr lang="fr-FR" sz="1600" dirty="0"/>
              <a:t>Anomalies de l’ECG, Hypoglycémie symptomatique &lt; 0,6 g/L ou asymptomatique si &lt; 0,3 g/L</a:t>
            </a:r>
          </a:p>
          <a:p>
            <a:pPr lvl="1"/>
            <a:r>
              <a:rPr lang="fr-FR" sz="1600" dirty="0"/>
              <a:t>Cytolyse hépatique 4N</a:t>
            </a:r>
          </a:p>
          <a:p>
            <a:pPr lvl="1"/>
            <a:r>
              <a:rPr lang="fr-FR" sz="1600" dirty="0"/>
              <a:t>Hypokaliémie &lt; 3 mEq/L, Hypophosphorémie &lt; 0,5 </a:t>
            </a:r>
            <a:r>
              <a:rPr lang="fr-FR" sz="1600" dirty="0" err="1"/>
              <a:t>mmol</a:t>
            </a:r>
            <a:r>
              <a:rPr lang="fr-FR" sz="1600" dirty="0"/>
              <a:t>/L</a:t>
            </a:r>
          </a:p>
          <a:p>
            <a:pPr lvl="1"/>
            <a:r>
              <a:rPr lang="fr-FR" sz="1600" dirty="0"/>
              <a:t>Insuffisance rénale, Natrémie &lt; 125 </a:t>
            </a:r>
            <a:r>
              <a:rPr lang="fr-FR" sz="1600" dirty="0" err="1"/>
              <a:t>mmol</a:t>
            </a:r>
            <a:r>
              <a:rPr lang="fr-FR" sz="1600" dirty="0"/>
              <a:t>/L (potomanie, risque de convulsions) </a:t>
            </a:r>
            <a:r>
              <a:rPr lang="fr-FR" sz="1400" dirty="0"/>
              <a:t>ou Natrémie &gt;150 </a:t>
            </a:r>
            <a:r>
              <a:rPr lang="fr-FR" sz="1400" dirty="0" err="1"/>
              <a:t>mmol</a:t>
            </a:r>
            <a:r>
              <a:rPr lang="fr-FR" sz="1400" dirty="0"/>
              <a:t>/L (déshydratation)</a:t>
            </a:r>
          </a:p>
          <a:p>
            <a:pPr lvl="1"/>
            <a:r>
              <a:rPr lang="fr-FR" sz="1600" dirty="0"/>
              <a:t>Leucopénie &lt; 1 000 /mm3 (ou neutrophiles &lt; 500 /mm3), thrombopénie (&lt; 60 000 /mm3 )</a:t>
            </a:r>
          </a:p>
          <a:p>
            <a:r>
              <a:rPr lang="fr-FR" sz="1600" dirty="0"/>
              <a:t>Psychiatriques</a:t>
            </a:r>
          </a:p>
          <a:p>
            <a:pPr lvl="1"/>
            <a:r>
              <a:rPr lang="fr-FR" sz="1600" dirty="0"/>
              <a:t>Risque suicidaire, automutilations, pensées obsédantes</a:t>
            </a:r>
          </a:p>
          <a:p>
            <a:pPr lvl="1"/>
            <a:r>
              <a:rPr lang="fr-FR" sz="1600" dirty="0"/>
              <a:t>Epuisement familial, conflictualité +, échec des essais thérapeutiques antérieurs</a:t>
            </a:r>
          </a:p>
        </p:txBody>
      </p:sp>
    </p:spTree>
    <p:extLst>
      <p:ext uri="{BB962C8B-B14F-4D97-AF65-F5344CB8AC3E}">
        <p14:creationId xmlns:p14="http://schemas.microsoft.com/office/powerpoint/2010/main" val="3249051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DBB20C-A2B2-4C44-A9BE-1BA69A3636C4}"/>
              </a:ext>
            </a:extLst>
          </p:cNvPr>
          <p:cNvSpPr>
            <a:spLocks noGrp="1"/>
          </p:cNvSpPr>
          <p:nvPr>
            <p:ph type="title"/>
          </p:nvPr>
        </p:nvSpPr>
        <p:spPr/>
        <p:txBody>
          <a:bodyPr/>
          <a:lstStyle/>
          <a:p>
            <a:r>
              <a:rPr lang="fr-FR" dirty="0"/>
              <a:t>Qui interpeller, à qui adresser?</a:t>
            </a:r>
          </a:p>
        </p:txBody>
      </p:sp>
      <p:sp>
        <p:nvSpPr>
          <p:cNvPr id="3" name="Espace réservé du contenu 2">
            <a:extLst>
              <a:ext uri="{FF2B5EF4-FFF2-40B4-BE49-F238E27FC236}">
                <a16:creationId xmlns:a16="http://schemas.microsoft.com/office/drawing/2014/main" id="{DEA3C935-AA1C-426D-9D09-5FE0AB43D4F7}"/>
              </a:ext>
            </a:extLst>
          </p:cNvPr>
          <p:cNvSpPr>
            <a:spLocks noGrp="1"/>
          </p:cNvSpPr>
          <p:nvPr>
            <p:ph idx="1"/>
          </p:nvPr>
        </p:nvSpPr>
        <p:spPr/>
        <p:txBody>
          <a:bodyPr>
            <a:normAutofit lnSpcReduction="10000"/>
          </a:bodyPr>
          <a:lstStyle/>
          <a:p>
            <a:pPr marL="0" indent="0">
              <a:buNone/>
            </a:pPr>
            <a:r>
              <a:rPr lang="fr-FR" dirty="0"/>
              <a:t>	► Equipe pluridisciplinaire aguerrie de préférence</a:t>
            </a:r>
          </a:p>
          <a:p>
            <a:pPr marL="0" indent="0">
              <a:buNone/>
            </a:pPr>
            <a:r>
              <a:rPr lang="fr-FR" dirty="0"/>
              <a:t>	► Importance du travail en réseau (MG/Psy/</a:t>
            </a:r>
            <a:r>
              <a:rPr lang="fr-FR" dirty="0" err="1"/>
              <a:t>diét</a:t>
            </a:r>
            <a:r>
              <a:rPr lang="fr-FR" dirty="0"/>
              <a:t>)</a:t>
            </a:r>
          </a:p>
          <a:p>
            <a:pPr marL="0" indent="0">
              <a:buNone/>
            </a:pPr>
            <a:r>
              <a:rPr lang="fr-FR" dirty="0"/>
              <a:t>	► Importance des référents TCA régionaux à structurer</a:t>
            </a:r>
          </a:p>
          <a:p>
            <a:r>
              <a:rPr lang="fr-FR" dirty="0"/>
              <a:t>En pratique:</a:t>
            </a:r>
          </a:p>
          <a:p>
            <a:pPr marL="0" indent="0">
              <a:buNone/>
            </a:pPr>
            <a:r>
              <a:rPr lang="fr-FR" dirty="0"/>
              <a:t>	► Somatique: HG ou CHU de proximité (Endocrinologue, Pédiatre, Interniste)</a:t>
            </a:r>
          </a:p>
          <a:p>
            <a:pPr marL="0" indent="0">
              <a:buNone/>
            </a:pPr>
            <a:r>
              <a:rPr lang="fr-FR" dirty="0"/>
              <a:t>	► Psy: CMPP, CMP ou HDJ de secteur, HG ou CHU</a:t>
            </a:r>
          </a:p>
          <a:p>
            <a:pPr marL="0" indent="0">
              <a:buNone/>
            </a:pPr>
            <a:r>
              <a:rPr lang="fr-FR" dirty="0"/>
              <a:t>	► Diététicienne en ambulatoire</a:t>
            </a:r>
          </a:p>
          <a:p>
            <a:pPr marL="0" indent="0">
              <a:buNone/>
            </a:pPr>
            <a:r>
              <a:rPr lang="fr-FR" dirty="0"/>
              <a:t>	 ► Cliniques Spécialisées: St Vincent de Paul à Lyon et Jouvence Nutrition à 						</a:t>
            </a:r>
            <a:r>
              <a:rPr lang="fr-FR" dirty="0" err="1"/>
              <a:t>Messigny</a:t>
            </a:r>
            <a:r>
              <a:rPr lang="fr-FR" dirty="0"/>
              <a:t> et Vantoux</a:t>
            </a:r>
          </a:p>
        </p:txBody>
      </p:sp>
    </p:spTree>
    <p:extLst>
      <p:ext uri="{BB962C8B-B14F-4D97-AF65-F5344CB8AC3E}">
        <p14:creationId xmlns:p14="http://schemas.microsoft.com/office/powerpoint/2010/main" val="37410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38A11F-E12B-4951-AC49-64C9E382F966}"/>
              </a:ext>
            </a:extLst>
          </p:cNvPr>
          <p:cNvSpPr>
            <a:spLocks noGrp="1"/>
          </p:cNvSpPr>
          <p:nvPr>
            <p:ph type="title"/>
          </p:nvPr>
        </p:nvSpPr>
        <p:spPr/>
        <p:txBody>
          <a:bodyPr/>
          <a:lstStyle/>
          <a:p>
            <a:r>
              <a:rPr lang="fr-FR" dirty="0"/>
              <a:t>En pratique…</a:t>
            </a:r>
          </a:p>
        </p:txBody>
      </p:sp>
      <p:sp>
        <p:nvSpPr>
          <p:cNvPr id="3" name="Espace réservé du contenu 2">
            <a:extLst>
              <a:ext uri="{FF2B5EF4-FFF2-40B4-BE49-F238E27FC236}">
                <a16:creationId xmlns:a16="http://schemas.microsoft.com/office/drawing/2014/main" id="{2750BDFB-52F1-4F66-B447-E11D1D1C449A}"/>
              </a:ext>
            </a:extLst>
          </p:cNvPr>
          <p:cNvSpPr>
            <a:spLocks noGrp="1"/>
          </p:cNvSpPr>
          <p:nvPr>
            <p:ph idx="1"/>
          </p:nvPr>
        </p:nvSpPr>
        <p:spPr/>
        <p:txBody>
          <a:bodyPr/>
          <a:lstStyle/>
          <a:p>
            <a:pPr marL="0" indent="0">
              <a:buNone/>
            </a:pPr>
            <a:endParaRPr lang="fr-FR" dirty="0"/>
          </a:p>
          <a:p>
            <a:pPr marL="0" indent="0">
              <a:buNone/>
            </a:pPr>
            <a:r>
              <a:rPr lang="fr-FR" sz="2800" dirty="0"/>
              <a:t>►</a:t>
            </a:r>
            <a:r>
              <a:rPr lang="fr-FR" dirty="0"/>
              <a:t> </a:t>
            </a:r>
            <a:r>
              <a:rPr lang="fr-FR" sz="2800" dirty="0"/>
              <a:t>Site Fédération Nationale Anorexie Boulimie (FNAB)</a:t>
            </a:r>
          </a:p>
          <a:p>
            <a:pPr marL="0" indent="0">
              <a:buNone/>
            </a:pPr>
            <a:r>
              <a:rPr lang="fr-FR" sz="2800" dirty="0"/>
              <a:t>► Site Fédération Nationale des Associations TCA (FNA TCA)</a:t>
            </a:r>
          </a:p>
          <a:p>
            <a:pPr marL="0" indent="0">
              <a:buNone/>
            </a:pPr>
            <a:r>
              <a:rPr lang="fr-FR" sz="2800" dirty="0"/>
              <a:t>► Site Réseau TCA Bourgogne Franche Comté à venir</a:t>
            </a:r>
          </a:p>
        </p:txBody>
      </p:sp>
    </p:spTree>
    <p:extLst>
      <p:ext uri="{BB962C8B-B14F-4D97-AF65-F5344CB8AC3E}">
        <p14:creationId xmlns:p14="http://schemas.microsoft.com/office/powerpoint/2010/main" val="278776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E71961-E213-42C0-8DD2-B6543C833102}"/>
              </a:ext>
            </a:extLst>
          </p:cNvPr>
          <p:cNvSpPr>
            <a:spLocks noGrp="1"/>
          </p:cNvSpPr>
          <p:nvPr>
            <p:ph type="title"/>
          </p:nvPr>
        </p:nvSpPr>
        <p:spPr/>
        <p:txBody>
          <a:bodyPr/>
          <a:lstStyle/>
          <a:p>
            <a:r>
              <a:rPr lang="fr-FR" dirty="0"/>
              <a:t>Epidémiologie</a:t>
            </a:r>
          </a:p>
        </p:txBody>
      </p:sp>
      <p:sp>
        <p:nvSpPr>
          <p:cNvPr id="3" name="Espace réservé du contenu 2">
            <a:extLst>
              <a:ext uri="{FF2B5EF4-FFF2-40B4-BE49-F238E27FC236}">
                <a16:creationId xmlns:a16="http://schemas.microsoft.com/office/drawing/2014/main" id="{B6D2991F-9B4E-4366-86C6-843AAF43AFEA}"/>
              </a:ext>
            </a:extLst>
          </p:cNvPr>
          <p:cNvSpPr>
            <a:spLocks noGrp="1"/>
          </p:cNvSpPr>
          <p:nvPr>
            <p:ph idx="1"/>
          </p:nvPr>
        </p:nvSpPr>
        <p:spPr/>
        <p:txBody>
          <a:bodyPr>
            <a:normAutofit/>
          </a:bodyPr>
          <a:lstStyle/>
          <a:p>
            <a:pPr marL="0" indent="0">
              <a:lnSpc>
                <a:spcPct val="110000"/>
              </a:lnSpc>
              <a:buNone/>
            </a:pPr>
            <a:r>
              <a:rPr lang="fr-FR" sz="1800" dirty="0"/>
              <a:t>► Age moyen de début : 17 ans</a:t>
            </a:r>
          </a:p>
          <a:p>
            <a:pPr marL="0" indent="0">
              <a:lnSpc>
                <a:spcPct val="110000"/>
              </a:lnSpc>
              <a:buNone/>
            </a:pPr>
            <a:r>
              <a:rPr lang="fr-FR" sz="1800" dirty="0"/>
              <a:t>► 2 pics d’incidence de 14 à 16 et de 18 à 20 ans (Hudson, 2007)</a:t>
            </a:r>
          </a:p>
          <a:p>
            <a:pPr marL="0" indent="0">
              <a:lnSpc>
                <a:spcPct val="110000"/>
              </a:lnSpc>
              <a:buNone/>
            </a:pPr>
            <a:r>
              <a:rPr lang="fr-FR" sz="1800" dirty="0"/>
              <a:t>► Prévalence : 0.2 à 0.9% chez la femme (</a:t>
            </a:r>
            <a:r>
              <a:rPr lang="fr-FR" sz="1800" dirty="0" err="1"/>
              <a:t>Hoek</a:t>
            </a:r>
            <a:r>
              <a:rPr lang="fr-FR" sz="1800" dirty="0"/>
              <a:t> et al, 2006)</a:t>
            </a:r>
            <a:br>
              <a:rPr lang="fr-FR" sz="1800" dirty="0"/>
            </a:br>
            <a:r>
              <a:rPr lang="fr-FR" sz="1800" dirty="0"/>
              <a:t>► Prévalence des formes </a:t>
            </a:r>
            <a:r>
              <a:rPr lang="fr-FR" sz="1800" dirty="0" err="1"/>
              <a:t>sub</a:t>
            </a:r>
            <a:r>
              <a:rPr lang="fr-FR" sz="1800" dirty="0"/>
              <a:t>-syndromiques : X2</a:t>
            </a:r>
          </a:p>
          <a:p>
            <a:pPr marL="0" indent="0">
              <a:lnSpc>
                <a:spcPct val="110000"/>
              </a:lnSpc>
              <a:buNone/>
            </a:pPr>
            <a:r>
              <a:rPr lang="fr-FR" sz="1800" dirty="0"/>
              <a:t>► Incidence: 8 cas pour 100 000 sujets par an en médecine générale (</a:t>
            </a:r>
            <a:r>
              <a:rPr lang="fr-FR" sz="1800" dirty="0" err="1"/>
              <a:t>Hoek</a:t>
            </a:r>
            <a:r>
              <a:rPr lang="fr-FR" sz="1800" dirty="0"/>
              <a:t> et al, 2006)</a:t>
            </a:r>
          </a:p>
          <a:p>
            <a:pPr marL="0" indent="0">
              <a:lnSpc>
                <a:spcPct val="110000"/>
              </a:lnSpc>
              <a:buNone/>
            </a:pPr>
            <a:r>
              <a:rPr lang="fr-FR" sz="1800" dirty="0"/>
              <a:t>► Evolution à 4 ans: 50 à 55 % guérison, 20 % stabilisation des troubles, 20 % chronicisation et 						5 à 10 % décès.</a:t>
            </a:r>
          </a:p>
          <a:p>
            <a:pPr marL="0" indent="0">
              <a:lnSpc>
                <a:spcPct val="110000"/>
              </a:lnSpc>
              <a:buNone/>
            </a:pPr>
            <a:r>
              <a:rPr lang="fr-FR" sz="1800" dirty="0"/>
              <a:t>►Causes de décès: Suicide, TDR cardiaque, dénutrition.</a:t>
            </a:r>
          </a:p>
        </p:txBody>
      </p:sp>
    </p:spTree>
    <p:extLst>
      <p:ext uri="{BB962C8B-B14F-4D97-AF65-F5344CB8AC3E}">
        <p14:creationId xmlns:p14="http://schemas.microsoft.com/office/powerpoint/2010/main" val="356982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D2F12C-A143-44FA-B9E1-B610BBA2E9AD}"/>
              </a:ext>
            </a:extLst>
          </p:cNvPr>
          <p:cNvSpPr>
            <a:spLocks noGrp="1"/>
          </p:cNvSpPr>
          <p:nvPr>
            <p:ph type="title"/>
          </p:nvPr>
        </p:nvSpPr>
        <p:spPr/>
        <p:txBody>
          <a:bodyPr/>
          <a:lstStyle/>
          <a:p>
            <a:r>
              <a:rPr lang="fr-FR" dirty="0"/>
              <a:t>Critères Diagnostics (DSM V)</a:t>
            </a:r>
          </a:p>
        </p:txBody>
      </p:sp>
      <p:sp>
        <p:nvSpPr>
          <p:cNvPr id="3" name="Espace réservé du contenu 2">
            <a:extLst>
              <a:ext uri="{FF2B5EF4-FFF2-40B4-BE49-F238E27FC236}">
                <a16:creationId xmlns:a16="http://schemas.microsoft.com/office/drawing/2014/main" id="{D79CC606-E276-4E3B-9A09-09BA77BC15AF}"/>
              </a:ext>
            </a:extLst>
          </p:cNvPr>
          <p:cNvSpPr>
            <a:spLocks noGrp="1"/>
          </p:cNvSpPr>
          <p:nvPr>
            <p:ph idx="1"/>
          </p:nvPr>
        </p:nvSpPr>
        <p:spPr/>
        <p:txBody>
          <a:bodyPr>
            <a:normAutofit fontScale="92500" lnSpcReduction="20000"/>
          </a:bodyPr>
          <a:lstStyle/>
          <a:p>
            <a:pPr marL="530352" lvl="1" indent="0">
              <a:buNone/>
            </a:pPr>
            <a:r>
              <a:rPr lang="fr-FR" sz="2400" b="1" i="0" dirty="0"/>
              <a:t>A</a:t>
            </a:r>
            <a:r>
              <a:rPr lang="fr-FR" sz="2400" i="0" dirty="0"/>
              <a:t> : restriction de l’apport énergétique par rapport à ce qui est nécessaire, conduisant l‘individu à un poids significativement bas pour l’âge, le sexe, le stade de développement et la santé physique.</a:t>
            </a:r>
          </a:p>
          <a:p>
            <a:pPr marL="530352" lvl="1" indent="0">
              <a:buNone/>
            </a:pPr>
            <a:endParaRPr lang="fr-FR" sz="2400" i="0" dirty="0"/>
          </a:p>
          <a:p>
            <a:pPr marL="530352" lvl="1" indent="0">
              <a:buNone/>
            </a:pPr>
            <a:r>
              <a:rPr lang="fr-FR" sz="2400" b="1" i="0" dirty="0"/>
              <a:t>B</a:t>
            </a:r>
            <a:r>
              <a:rPr lang="fr-FR" sz="2400" i="0" dirty="0"/>
              <a:t> : Peur intense de prendre du poids ou de devenir gros, ou persistance d’un comportement qui interfère avec la prise de poids alors que le poids est inférieur à la norme.</a:t>
            </a:r>
          </a:p>
          <a:p>
            <a:pPr marL="530352" lvl="1" indent="0">
              <a:buNone/>
            </a:pPr>
            <a:endParaRPr lang="fr-FR" sz="2400" i="0" dirty="0"/>
          </a:p>
          <a:p>
            <a:pPr marL="530352" lvl="1" indent="0">
              <a:buNone/>
            </a:pPr>
            <a:r>
              <a:rPr lang="fr-FR" sz="2400" b="1" i="0" dirty="0"/>
              <a:t>C</a:t>
            </a:r>
            <a:r>
              <a:rPr lang="fr-FR" sz="2400" i="0" dirty="0"/>
              <a:t> : Altération de la perception du poids ou de la forme de son propre corps, influence excessive du poids ou de la forme corporelle sur l’estime de soi ou déni de la maigreur actuelle</a:t>
            </a:r>
            <a:br>
              <a:rPr lang="fr-FR" sz="2400" dirty="0"/>
            </a:br>
            <a:endParaRPr lang="fr-FR" sz="2400" dirty="0"/>
          </a:p>
          <a:p>
            <a:endParaRPr lang="fr-FR" dirty="0"/>
          </a:p>
        </p:txBody>
      </p:sp>
    </p:spTree>
    <p:extLst>
      <p:ext uri="{BB962C8B-B14F-4D97-AF65-F5344CB8AC3E}">
        <p14:creationId xmlns:p14="http://schemas.microsoft.com/office/powerpoint/2010/main" val="2207390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3451A6-D7D0-4C85-B893-2F5C3D62AD26}"/>
              </a:ext>
            </a:extLst>
          </p:cNvPr>
          <p:cNvSpPr>
            <a:spLocks noGrp="1"/>
          </p:cNvSpPr>
          <p:nvPr>
            <p:ph type="title"/>
          </p:nvPr>
        </p:nvSpPr>
        <p:spPr/>
        <p:txBody>
          <a:bodyPr/>
          <a:lstStyle/>
          <a:p>
            <a:r>
              <a:rPr lang="fr-FR" dirty="0"/>
              <a:t>Critères Diagnostics (DSM V)</a:t>
            </a:r>
          </a:p>
        </p:txBody>
      </p:sp>
      <p:sp>
        <p:nvSpPr>
          <p:cNvPr id="3" name="Espace réservé du contenu 2">
            <a:extLst>
              <a:ext uri="{FF2B5EF4-FFF2-40B4-BE49-F238E27FC236}">
                <a16:creationId xmlns:a16="http://schemas.microsoft.com/office/drawing/2014/main" id="{8B178555-B03E-4FAF-A116-FDC8263C8570}"/>
              </a:ext>
            </a:extLst>
          </p:cNvPr>
          <p:cNvSpPr>
            <a:spLocks noGrp="1"/>
          </p:cNvSpPr>
          <p:nvPr>
            <p:ph idx="1"/>
          </p:nvPr>
        </p:nvSpPr>
        <p:spPr/>
        <p:txBody>
          <a:bodyPr>
            <a:normAutofit fontScale="85000" lnSpcReduction="20000"/>
          </a:bodyPr>
          <a:lstStyle/>
          <a:p>
            <a:pPr marL="0" indent="0">
              <a:buNone/>
            </a:pPr>
            <a:r>
              <a:rPr lang="fr-FR" dirty="0"/>
              <a:t>– </a:t>
            </a:r>
            <a:r>
              <a:rPr lang="fr-FR" b="1" dirty="0"/>
              <a:t>Restrictif</a:t>
            </a:r>
            <a:r>
              <a:rPr lang="fr-FR" dirty="0"/>
              <a:t>: Perte de poids associée à une restriction, un jeûne et/ou de l’exercice excessif. </a:t>
            </a:r>
          </a:p>
          <a:p>
            <a:pPr marL="0" indent="0">
              <a:buNone/>
            </a:pPr>
            <a:r>
              <a:rPr lang="fr-FR" dirty="0"/>
              <a:t>	Pendant l’épisode actuel (3 derniers mois):</a:t>
            </a:r>
          </a:p>
          <a:p>
            <a:pPr marL="0" indent="0">
              <a:buNone/>
            </a:pPr>
            <a:r>
              <a:rPr lang="fr-FR" dirty="0"/>
              <a:t>	- pas de crise de boulimie</a:t>
            </a:r>
          </a:p>
          <a:p>
            <a:pPr marL="0" indent="0">
              <a:buNone/>
            </a:pPr>
            <a:r>
              <a:rPr lang="fr-FR" dirty="0"/>
              <a:t>	- pas de comportement purgatif (vomissements provoqués, laxatifs, diurétiques, 						lavements). </a:t>
            </a:r>
          </a:p>
          <a:p>
            <a:pPr marL="0" indent="0">
              <a:buNone/>
            </a:pPr>
            <a:br>
              <a:rPr lang="fr-FR" dirty="0"/>
            </a:br>
            <a:r>
              <a:rPr lang="fr-FR" dirty="0"/>
              <a:t>– </a:t>
            </a:r>
            <a:r>
              <a:rPr lang="fr-FR" b="1" dirty="0"/>
              <a:t>Avec crises de boulimie et/ou comportement de purge</a:t>
            </a:r>
            <a:r>
              <a:rPr lang="fr-FR" dirty="0"/>
              <a:t>: pendant l’épisode actuel (3 derniers mois): </a:t>
            </a:r>
          </a:p>
          <a:p>
            <a:pPr marL="0" indent="0">
              <a:buNone/>
            </a:pPr>
            <a:r>
              <a:rPr lang="fr-FR" dirty="0"/>
              <a:t>	- Crises de boulimie régulières</a:t>
            </a:r>
          </a:p>
          <a:p>
            <a:pPr marL="0" indent="0">
              <a:buNone/>
            </a:pPr>
            <a:r>
              <a:rPr lang="fr-FR" dirty="0"/>
              <a:t>	- Comportements purgatifs réguliers (vomissements provoqués, prise de laxatifs, diurétiques, 				lavements).</a:t>
            </a:r>
            <a:br>
              <a:rPr lang="fr-FR" dirty="0"/>
            </a:br>
            <a:br>
              <a:rPr lang="fr-FR" dirty="0"/>
            </a:br>
            <a:endParaRPr lang="fr-FR" dirty="0"/>
          </a:p>
          <a:p>
            <a:endParaRPr lang="fr-FR" dirty="0"/>
          </a:p>
        </p:txBody>
      </p:sp>
    </p:spTree>
    <p:extLst>
      <p:ext uri="{BB962C8B-B14F-4D97-AF65-F5344CB8AC3E}">
        <p14:creationId xmlns:p14="http://schemas.microsoft.com/office/powerpoint/2010/main" val="2696916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016BCA-D07C-4AA8-A4DA-29273966FE9C}"/>
              </a:ext>
            </a:extLst>
          </p:cNvPr>
          <p:cNvSpPr>
            <a:spLocks noGrp="1"/>
          </p:cNvSpPr>
          <p:nvPr>
            <p:ph type="title"/>
          </p:nvPr>
        </p:nvSpPr>
        <p:spPr/>
        <p:txBody>
          <a:bodyPr/>
          <a:lstStyle/>
          <a:p>
            <a:r>
              <a:rPr lang="fr-FR" dirty="0"/>
              <a:t>Recommandations HAS 2010</a:t>
            </a:r>
          </a:p>
        </p:txBody>
      </p:sp>
      <p:sp>
        <p:nvSpPr>
          <p:cNvPr id="3" name="Espace réservé du contenu 2">
            <a:extLst>
              <a:ext uri="{FF2B5EF4-FFF2-40B4-BE49-F238E27FC236}">
                <a16:creationId xmlns:a16="http://schemas.microsoft.com/office/drawing/2014/main" id="{207074C1-1CF7-4E39-A91B-C1020AC614E5}"/>
              </a:ext>
            </a:extLst>
          </p:cNvPr>
          <p:cNvSpPr>
            <a:spLocks noGrp="1"/>
          </p:cNvSpPr>
          <p:nvPr>
            <p:ph idx="1"/>
          </p:nvPr>
        </p:nvSpPr>
        <p:spPr/>
        <p:txBody>
          <a:bodyPr>
            <a:normAutofit/>
          </a:bodyPr>
          <a:lstStyle/>
          <a:p>
            <a:pPr marL="0" indent="0">
              <a:buNone/>
            </a:pPr>
            <a:r>
              <a:rPr lang="fr-FR" dirty="0"/>
              <a:t>► Intérêt du repérage et de la prise en charge précoces : </a:t>
            </a:r>
          </a:p>
          <a:p>
            <a:pPr marL="0" indent="0">
              <a:buNone/>
            </a:pPr>
            <a:r>
              <a:rPr lang="fr-FR" dirty="0"/>
              <a:t>	- prévenir les complications et la chronicisation</a:t>
            </a:r>
          </a:p>
          <a:p>
            <a:pPr marL="0" indent="0">
              <a:buNone/>
            </a:pPr>
            <a:r>
              <a:rPr lang="fr-FR" dirty="0"/>
              <a:t>	- information claire et adaptée, lien thérapeutique avec la patiente et sa famille</a:t>
            </a:r>
          </a:p>
          <a:p>
            <a:pPr marL="0" indent="0">
              <a:buNone/>
            </a:pPr>
            <a:r>
              <a:rPr lang="fr-FR" dirty="0"/>
              <a:t>► Nécessité d’un repérage ciblé</a:t>
            </a:r>
          </a:p>
          <a:p>
            <a:pPr marL="0" indent="0">
              <a:lnSpc>
                <a:spcPct val="100000"/>
              </a:lnSpc>
              <a:buNone/>
            </a:pPr>
            <a:r>
              <a:rPr lang="fr-FR" dirty="0"/>
              <a:t>	– sur les populations à risque</a:t>
            </a:r>
          </a:p>
          <a:p>
            <a:pPr marL="0" indent="0">
              <a:lnSpc>
                <a:spcPct val="100000"/>
              </a:lnSpc>
              <a:buNone/>
            </a:pPr>
            <a:r>
              <a:rPr lang="fr-FR" dirty="0"/>
              <a:t>	– lors de la présence de signes d’appel</a:t>
            </a:r>
          </a:p>
        </p:txBody>
      </p:sp>
    </p:spTree>
    <p:extLst>
      <p:ext uri="{BB962C8B-B14F-4D97-AF65-F5344CB8AC3E}">
        <p14:creationId xmlns:p14="http://schemas.microsoft.com/office/powerpoint/2010/main" val="111323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0FFD2C-1518-46C0-A6FF-D58518941DB4}"/>
              </a:ext>
            </a:extLst>
          </p:cNvPr>
          <p:cNvSpPr>
            <a:spLocks noGrp="1"/>
          </p:cNvSpPr>
          <p:nvPr>
            <p:ph type="title"/>
          </p:nvPr>
        </p:nvSpPr>
        <p:spPr/>
        <p:txBody>
          <a:bodyPr/>
          <a:lstStyle/>
          <a:p>
            <a:r>
              <a:rPr lang="fr-FR" dirty="0"/>
              <a:t>Cliniquement, chez l’enfant et l’adolescente</a:t>
            </a:r>
          </a:p>
        </p:txBody>
      </p:sp>
      <p:sp>
        <p:nvSpPr>
          <p:cNvPr id="3" name="Espace réservé du contenu 2">
            <a:extLst>
              <a:ext uri="{FF2B5EF4-FFF2-40B4-BE49-F238E27FC236}">
                <a16:creationId xmlns:a16="http://schemas.microsoft.com/office/drawing/2014/main" id="{3349BDA0-B067-4734-9FF3-4C0C382948C8}"/>
              </a:ext>
            </a:extLst>
          </p:cNvPr>
          <p:cNvSpPr>
            <a:spLocks noGrp="1"/>
          </p:cNvSpPr>
          <p:nvPr>
            <p:ph idx="1"/>
          </p:nvPr>
        </p:nvSpPr>
        <p:spPr/>
        <p:txBody>
          <a:bodyPr>
            <a:normAutofit fontScale="70000" lnSpcReduction="20000"/>
          </a:bodyPr>
          <a:lstStyle/>
          <a:p>
            <a:pPr marL="0" indent="0">
              <a:buNone/>
            </a:pPr>
            <a:r>
              <a:rPr lang="fr-FR" sz="3200" dirty="0"/>
              <a:t>► Ralentissement ou changement de couloir vers le bas sur la courbe de croissance staturale ou la courbe de corpulence, retard pubertaire chez l’ado</a:t>
            </a:r>
          </a:p>
          <a:p>
            <a:pPr marL="0" indent="0">
              <a:buNone/>
            </a:pPr>
            <a:r>
              <a:rPr lang="fr-FR" sz="3200" dirty="0"/>
              <a:t>► Plaintes digestives répétées</a:t>
            </a:r>
          </a:p>
          <a:p>
            <a:pPr marL="0" indent="0">
              <a:buNone/>
            </a:pPr>
            <a:r>
              <a:rPr lang="fr-FR" sz="3200" dirty="0"/>
              <a:t>► Inquiétudes parentales concernant un problème de poids ou d’alimentation</a:t>
            </a:r>
          </a:p>
          <a:p>
            <a:pPr marL="0" indent="0">
              <a:buNone/>
            </a:pPr>
            <a:br>
              <a:rPr lang="fr-FR" sz="3200" dirty="0"/>
            </a:br>
            <a:r>
              <a:rPr lang="fr-FR" sz="3200" dirty="0"/>
              <a:t>► Aménorrhée (primaire ou secondaire) ou cycles irréguliers plus de 2 ans 	après les premières règles</a:t>
            </a:r>
          </a:p>
          <a:p>
            <a:pPr marL="0" indent="0">
              <a:buNone/>
            </a:pPr>
            <a:r>
              <a:rPr lang="fr-FR" sz="3200" dirty="0"/>
              <a:t>► Hyperactivité physique</a:t>
            </a:r>
          </a:p>
          <a:p>
            <a:pPr marL="0" indent="0">
              <a:buNone/>
            </a:pPr>
            <a:br>
              <a:rPr lang="fr-FR" sz="3200" dirty="0"/>
            </a:br>
            <a:r>
              <a:rPr lang="fr-FR" sz="3200" dirty="0"/>
              <a:t>► </a:t>
            </a:r>
            <a:r>
              <a:rPr lang="fr-FR" sz="3200" dirty="0" err="1"/>
              <a:t>Hyperinvestissement</a:t>
            </a:r>
            <a:r>
              <a:rPr lang="fr-FR" sz="3200" dirty="0"/>
              <a:t> intellectuel</a:t>
            </a:r>
          </a:p>
        </p:txBody>
      </p:sp>
    </p:spTree>
    <p:extLst>
      <p:ext uri="{BB962C8B-B14F-4D97-AF65-F5344CB8AC3E}">
        <p14:creationId xmlns:p14="http://schemas.microsoft.com/office/powerpoint/2010/main" val="4188118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F9AB61-A6EF-4903-90B8-E9265020D86B}"/>
              </a:ext>
            </a:extLst>
          </p:cNvPr>
          <p:cNvSpPr>
            <a:spLocks noGrp="1"/>
          </p:cNvSpPr>
          <p:nvPr>
            <p:ph type="title"/>
          </p:nvPr>
        </p:nvSpPr>
        <p:spPr/>
        <p:txBody>
          <a:bodyPr/>
          <a:lstStyle/>
          <a:p>
            <a:r>
              <a:rPr lang="fr-FR" dirty="0"/>
              <a:t>Cliniquement, chez l’adulte </a:t>
            </a:r>
            <a:br>
              <a:rPr lang="fr-FR" dirty="0"/>
            </a:br>
            <a:endParaRPr lang="fr-FR" dirty="0"/>
          </a:p>
        </p:txBody>
      </p:sp>
      <p:sp>
        <p:nvSpPr>
          <p:cNvPr id="3" name="Espace réservé du contenu 2">
            <a:extLst>
              <a:ext uri="{FF2B5EF4-FFF2-40B4-BE49-F238E27FC236}">
                <a16:creationId xmlns:a16="http://schemas.microsoft.com/office/drawing/2014/main" id="{02853FE7-DCAD-4190-B319-2A54165BF895}"/>
              </a:ext>
            </a:extLst>
          </p:cNvPr>
          <p:cNvSpPr>
            <a:spLocks noGrp="1"/>
          </p:cNvSpPr>
          <p:nvPr>
            <p:ph idx="1"/>
          </p:nvPr>
        </p:nvSpPr>
        <p:spPr/>
        <p:txBody>
          <a:bodyPr>
            <a:normAutofit/>
          </a:bodyPr>
          <a:lstStyle/>
          <a:p>
            <a:pPr marL="0" indent="0">
              <a:buNone/>
            </a:pPr>
            <a:r>
              <a:rPr lang="fr-FR" sz="2400" dirty="0"/>
              <a:t>► Perte de poids &gt; 15 % en moins de 3 mois</a:t>
            </a:r>
            <a:br>
              <a:rPr lang="fr-FR" sz="2400" dirty="0"/>
            </a:br>
            <a:r>
              <a:rPr lang="fr-FR" sz="2400" dirty="0"/>
              <a:t>► IMC &lt; 18,5 kg/m2</a:t>
            </a:r>
          </a:p>
          <a:p>
            <a:pPr marL="0" indent="0">
              <a:buNone/>
            </a:pPr>
            <a:r>
              <a:rPr lang="fr-FR" sz="2400" dirty="0"/>
              <a:t>► Refus de prendre du poids malgré un IMC faible</a:t>
            </a:r>
            <a:br>
              <a:rPr lang="fr-FR" sz="2400" dirty="0"/>
            </a:br>
            <a:r>
              <a:rPr lang="fr-FR" sz="2400" dirty="0"/>
              <a:t>► Femme ayant une aménorrhée secondaire</a:t>
            </a:r>
            <a:br>
              <a:rPr lang="fr-FR" sz="2400" dirty="0"/>
            </a:br>
            <a:r>
              <a:rPr lang="fr-FR" sz="2400" dirty="0"/>
              <a:t>► Homme ayant une perte de la libido et de l’érection</a:t>
            </a:r>
            <a:br>
              <a:rPr lang="fr-FR" sz="2400" dirty="0"/>
            </a:br>
            <a:r>
              <a:rPr lang="fr-FR" sz="2400" dirty="0"/>
              <a:t>► Hyperactivité physique</a:t>
            </a:r>
            <a:br>
              <a:rPr lang="fr-FR" sz="2400" dirty="0"/>
            </a:br>
            <a:r>
              <a:rPr lang="fr-FR" sz="2400" dirty="0"/>
              <a:t>► </a:t>
            </a:r>
            <a:r>
              <a:rPr lang="fr-FR" sz="2400" dirty="0" err="1"/>
              <a:t>Hyperinvestissement</a:t>
            </a:r>
            <a:r>
              <a:rPr lang="fr-FR" sz="2400" dirty="0"/>
              <a:t> intellectuel</a:t>
            </a:r>
            <a:br>
              <a:rPr lang="fr-FR" sz="2400" dirty="0"/>
            </a:br>
            <a:r>
              <a:rPr lang="fr-FR" sz="2400" dirty="0"/>
              <a:t>► Infertilité</a:t>
            </a:r>
            <a:br>
              <a:rPr lang="fr-FR" sz="2400" dirty="0"/>
            </a:br>
            <a:endParaRPr lang="fr-FR" sz="2400" dirty="0"/>
          </a:p>
        </p:txBody>
      </p:sp>
    </p:spTree>
    <p:extLst>
      <p:ext uri="{BB962C8B-B14F-4D97-AF65-F5344CB8AC3E}">
        <p14:creationId xmlns:p14="http://schemas.microsoft.com/office/powerpoint/2010/main" val="3012530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906CCE-B521-4332-9BFB-F733F3A0D505}"/>
              </a:ext>
            </a:extLst>
          </p:cNvPr>
          <p:cNvSpPr>
            <a:spLocks noGrp="1"/>
          </p:cNvSpPr>
          <p:nvPr>
            <p:ph type="title"/>
          </p:nvPr>
        </p:nvSpPr>
        <p:spPr/>
        <p:txBody>
          <a:bodyPr/>
          <a:lstStyle/>
          <a:p>
            <a:r>
              <a:rPr lang="fr-FR" dirty="0"/>
              <a:t>Le suivi de l’anorexie mentale</a:t>
            </a:r>
          </a:p>
        </p:txBody>
      </p:sp>
      <p:sp>
        <p:nvSpPr>
          <p:cNvPr id="3" name="Espace réservé du contenu 2">
            <a:extLst>
              <a:ext uri="{FF2B5EF4-FFF2-40B4-BE49-F238E27FC236}">
                <a16:creationId xmlns:a16="http://schemas.microsoft.com/office/drawing/2014/main" id="{1E0A0A97-9711-48DB-87E3-0BBFB9941156}"/>
              </a:ext>
            </a:extLst>
          </p:cNvPr>
          <p:cNvSpPr>
            <a:spLocks noGrp="1"/>
          </p:cNvSpPr>
          <p:nvPr>
            <p:ph idx="1"/>
          </p:nvPr>
        </p:nvSpPr>
        <p:spPr/>
        <p:txBody>
          <a:bodyPr>
            <a:normAutofit/>
          </a:bodyPr>
          <a:lstStyle/>
          <a:p>
            <a:pPr marL="0" indent="0">
              <a:buNone/>
            </a:pPr>
            <a:r>
              <a:rPr lang="fr-FR" dirty="0"/>
              <a:t>► Objectifs: </a:t>
            </a:r>
          </a:p>
          <a:p>
            <a:pPr marL="0" indent="0">
              <a:buNone/>
            </a:pPr>
            <a:r>
              <a:rPr lang="fr-FR" dirty="0"/>
              <a:t>	- Alliance thérapeutique MG/Patiente/Famille</a:t>
            </a:r>
          </a:p>
          <a:p>
            <a:pPr marL="0" indent="0">
              <a:buNone/>
            </a:pPr>
            <a:r>
              <a:rPr lang="fr-FR" dirty="0"/>
              <a:t>	- Surveillance somatique/Prévention des complications</a:t>
            </a:r>
          </a:p>
          <a:p>
            <a:pPr marL="0" indent="0">
              <a:buNone/>
            </a:pPr>
            <a:r>
              <a:rPr lang="fr-FR" dirty="0"/>
              <a:t>	- Stabilisation pondérale puis gain (1 kg par mois)</a:t>
            </a:r>
          </a:p>
          <a:p>
            <a:pPr marL="0" indent="0">
              <a:buNone/>
            </a:pPr>
            <a:r>
              <a:rPr lang="fr-FR" dirty="0"/>
              <a:t>	- Accompagnement en direction des soins psychiques</a:t>
            </a:r>
          </a:p>
        </p:txBody>
      </p:sp>
      <mc:AlternateContent xmlns:mc="http://schemas.openxmlformats.org/markup-compatibility/2006" xmlns:pslz="http://schemas.microsoft.com/office/powerpoint/2016/slidezoom">
        <mc:Choice Requires="pslz">
          <p:graphicFrame>
            <p:nvGraphicFramePr>
              <p:cNvPr id="5" name="Zoom de diapositive 4">
                <a:extLst>
                  <a:ext uri="{FF2B5EF4-FFF2-40B4-BE49-F238E27FC236}">
                    <a16:creationId xmlns:a16="http://schemas.microsoft.com/office/drawing/2014/main" id="{E3ED1345-CB8A-455E-ADFA-023AAD5EB1CC}"/>
                  </a:ext>
                </a:extLst>
              </p:cNvPr>
              <p:cNvGraphicFramePr>
                <a:graphicFrameLocks noChangeAspect="1"/>
              </p:cNvGraphicFramePr>
              <p:nvPr>
                <p:extLst>
                  <p:ext uri="{D42A27DB-BD31-4B8C-83A1-F6EECF244321}">
                    <p14:modId xmlns:p14="http://schemas.microsoft.com/office/powerpoint/2010/main" val="3007834015"/>
                  </p:ext>
                </p:extLst>
              </p:nvPr>
            </p:nvGraphicFramePr>
            <p:xfrm>
              <a:off x="-2719294" y="4244090"/>
              <a:ext cx="3048000" cy="1714500"/>
            </p:xfrm>
            <a:graphic>
              <a:graphicData uri="http://schemas.microsoft.com/office/powerpoint/2016/slidezoom">
                <pslz:sldZm>
                  <pslz:sldZmObj sldId="267" cId="2186010115">
                    <pslz:zmPr id="{91FA6528-8F4A-4744-B54C-BC58AC1B2AD2}" returnToParent="0" transitionDur="1000">
                      <p166:blipFill xmlns:p166="http://schemas.microsoft.com/office/powerpoint/2016/6/main">
                        <a:blip r:embed="rId2"/>
                        <a:stretch>
                          <a:fillRect/>
                        </a:stretch>
                      </p166:blipFill>
                      <p166:spPr xmlns:p166="http://schemas.microsoft.com/office/powerpoint/2016/6/main">
                        <a:xfrm>
                          <a:off x="0" y="0"/>
                          <a:ext cx="3048000" cy="1714500"/>
                        </a:xfrm>
                        <a:prstGeom prst="rect">
                          <a:avLst/>
                        </a:prstGeom>
                        <a:ln w="3175">
                          <a:solidFill>
                            <a:prstClr val="ltGray"/>
                          </a:solidFill>
                        </a:ln>
                      </p166:spPr>
                    </pslz:zmPr>
                  </pslz:sldZmObj>
                </pslz:sldZm>
              </a:graphicData>
            </a:graphic>
          </p:graphicFrame>
        </mc:Choice>
        <mc:Fallback xmlns="">
          <p:pic>
            <p:nvPicPr>
              <p:cNvPr id="5" name="Zoom de diapositive 4">
                <a:hlinkClick r:id="rId3" action="ppaction://hlinksldjump"/>
                <a:extLst>
                  <a:ext uri="{FF2B5EF4-FFF2-40B4-BE49-F238E27FC236}">
                    <a16:creationId xmlns:a16="http://schemas.microsoft.com/office/drawing/2014/main" id="{E3ED1345-CB8A-455E-ADFA-023AAD5EB1CC}"/>
                  </a:ext>
                </a:extLst>
              </p:cNvPr>
              <p:cNvPicPr>
                <a:picLocks noGrp="1" noRot="1" noChangeAspect="1" noMove="1" noResize="1" noEditPoints="1" noAdjustHandles="1" noChangeArrowheads="1" noChangeShapeType="1"/>
              </p:cNvPicPr>
              <p:nvPr/>
            </p:nvPicPr>
            <p:blipFill>
              <a:blip r:embed="rId4"/>
              <a:stretch>
                <a:fillRect/>
              </a:stretch>
            </p:blipFill>
            <p:spPr>
              <a:xfrm>
                <a:off x="-2719294" y="4244090"/>
                <a:ext cx="3048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3883325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2A3BB8-36B5-4633-BD5B-C5B9AED91C81}"/>
              </a:ext>
            </a:extLst>
          </p:cNvPr>
          <p:cNvSpPr>
            <a:spLocks noGrp="1"/>
          </p:cNvSpPr>
          <p:nvPr>
            <p:ph type="title"/>
          </p:nvPr>
        </p:nvSpPr>
        <p:spPr/>
        <p:txBody>
          <a:bodyPr/>
          <a:lstStyle/>
          <a:p>
            <a:r>
              <a:rPr lang="fr-FR" dirty="0"/>
              <a:t>Le suivi de l’anorexie mentale</a:t>
            </a:r>
          </a:p>
        </p:txBody>
      </p:sp>
      <p:sp>
        <p:nvSpPr>
          <p:cNvPr id="3" name="Espace réservé du contenu 2">
            <a:extLst>
              <a:ext uri="{FF2B5EF4-FFF2-40B4-BE49-F238E27FC236}">
                <a16:creationId xmlns:a16="http://schemas.microsoft.com/office/drawing/2014/main" id="{1A65B46B-A7C5-4642-AD18-34943E4E99A8}"/>
              </a:ext>
            </a:extLst>
          </p:cNvPr>
          <p:cNvSpPr>
            <a:spLocks noGrp="1"/>
          </p:cNvSpPr>
          <p:nvPr>
            <p:ph idx="1"/>
          </p:nvPr>
        </p:nvSpPr>
        <p:spPr/>
        <p:txBody>
          <a:bodyPr>
            <a:normAutofit fontScale="85000" lnSpcReduction="20000"/>
          </a:bodyPr>
          <a:lstStyle/>
          <a:p>
            <a:pPr marL="0" indent="0">
              <a:buNone/>
            </a:pPr>
            <a:r>
              <a:rPr lang="fr-FR" dirty="0"/>
              <a:t>► PEC ambulatoire initialement, sauf si urgence somatique ou psychiatrique</a:t>
            </a:r>
          </a:p>
          <a:p>
            <a:pPr marL="0" indent="0">
              <a:buNone/>
            </a:pPr>
            <a:r>
              <a:rPr lang="fr-FR" dirty="0"/>
              <a:t>► PEC pluridisciplinaire associant au moins 2 axes</a:t>
            </a:r>
          </a:p>
          <a:p>
            <a:pPr lvl="1"/>
            <a:r>
              <a:rPr lang="fr-FR" i="0" dirty="0"/>
              <a:t>Somatique</a:t>
            </a:r>
          </a:p>
          <a:p>
            <a:pPr lvl="1"/>
            <a:r>
              <a:rPr lang="fr-FR" i="0" dirty="0"/>
              <a:t>Psychique</a:t>
            </a:r>
          </a:p>
          <a:p>
            <a:pPr lvl="1"/>
            <a:r>
              <a:rPr lang="fr-FR" i="0" dirty="0"/>
              <a:t>+/- Diététique spécialisé</a:t>
            </a:r>
          </a:p>
          <a:p>
            <a:pPr marL="0" indent="0">
              <a:buNone/>
            </a:pPr>
            <a:r>
              <a:rPr lang="fr-FR" dirty="0"/>
              <a:t>► Approche familiale indispensable</a:t>
            </a:r>
          </a:p>
          <a:p>
            <a:pPr marL="0" indent="0">
              <a:buNone/>
            </a:pPr>
            <a:r>
              <a:rPr lang="fr-FR" dirty="0"/>
              <a:t>► Veiller à la cohérence et continuité des soins</a:t>
            </a:r>
          </a:p>
          <a:p>
            <a:pPr lvl="1"/>
            <a:r>
              <a:rPr lang="fr-FR" i="0" dirty="0"/>
              <a:t>Entre les différentes étapes de la PEC</a:t>
            </a:r>
          </a:p>
          <a:p>
            <a:pPr lvl="1"/>
            <a:r>
              <a:rPr lang="fr-FR" i="0" dirty="0"/>
              <a:t>Entre les différents intervenants</a:t>
            </a:r>
          </a:p>
          <a:p>
            <a:pPr lvl="1"/>
            <a:r>
              <a:rPr lang="fr-FR" i="0" dirty="0"/>
              <a:t>Rôle de coordination du MG</a:t>
            </a:r>
            <a:br>
              <a:rPr lang="fr-FR" i="0" dirty="0"/>
            </a:br>
            <a:br>
              <a:rPr lang="fr-FR" dirty="0"/>
            </a:br>
            <a:endParaRPr lang="fr-FR" dirty="0"/>
          </a:p>
          <a:p>
            <a:endParaRPr lang="fr-FR" dirty="0"/>
          </a:p>
        </p:txBody>
      </p:sp>
    </p:spTree>
    <p:extLst>
      <p:ext uri="{BB962C8B-B14F-4D97-AF65-F5344CB8AC3E}">
        <p14:creationId xmlns:p14="http://schemas.microsoft.com/office/powerpoint/2010/main" val="2186010115"/>
      </p:ext>
    </p:extLst>
  </p:cSld>
  <p:clrMapOvr>
    <a:masterClrMapping/>
  </p:clrMapOvr>
</p:sld>
</file>

<file path=ppt/theme/theme1.xml><?xml version="1.0" encoding="utf-8"?>
<a:theme xmlns:a="http://schemas.openxmlformats.org/drawingml/2006/main" name="Rognage">
  <a:themeElements>
    <a:clrScheme name="Rognag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ogn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gn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TM10001105[[fn=Rogner]]</Template>
  <TotalTime>206</TotalTime>
  <Words>657</Words>
  <Application>Microsoft Office PowerPoint</Application>
  <PresentationFormat>Grand écran</PresentationFormat>
  <Paragraphs>101</Paragraphs>
  <Slides>14</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14</vt:i4>
      </vt:variant>
    </vt:vector>
  </HeadingPairs>
  <TitlesOfParts>
    <vt:vector size="16" baseType="lpstr">
      <vt:lpstr>Franklin Gothic Book</vt:lpstr>
      <vt:lpstr>Rognage</vt:lpstr>
      <vt:lpstr>L’ANOREXIE MENTALE AU FEMININ</vt:lpstr>
      <vt:lpstr>Epidémiologie</vt:lpstr>
      <vt:lpstr>Critères Diagnostics (DSM V)</vt:lpstr>
      <vt:lpstr>Critères Diagnostics (DSM V)</vt:lpstr>
      <vt:lpstr>Recommandations HAS 2010</vt:lpstr>
      <vt:lpstr>Cliniquement, chez l’enfant et l’adolescente</vt:lpstr>
      <vt:lpstr>Cliniquement, chez l’adulte  </vt:lpstr>
      <vt:lpstr>Le suivi de l’anorexie mentale</vt:lpstr>
      <vt:lpstr>Le suivi de l’anorexie mentale</vt:lpstr>
      <vt:lpstr>En médecine de ville…</vt:lpstr>
      <vt:lpstr>Critères d’hospitalisation simplifiés d’après les critères de l’HAS 2010</vt:lpstr>
      <vt:lpstr>Critères d’hospitalisation chez l’adulte</vt:lpstr>
      <vt:lpstr>Qui interpeller, à qui adresser?</vt:lpstr>
      <vt:lpstr>En pratique…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L’ANOREXIE MENTALE AU FEMININ</dc:title>
  <dc:creator>Quentin Barrois</dc:creator>
  <cp:lastModifiedBy>Quentin Barrois</cp:lastModifiedBy>
  <cp:revision>22</cp:revision>
  <dcterms:created xsi:type="dcterms:W3CDTF">2018-03-19T20:31:27Z</dcterms:created>
  <dcterms:modified xsi:type="dcterms:W3CDTF">2018-03-23T21:13:39Z</dcterms:modified>
</cp:coreProperties>
</file>